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01" r:id="rId2"/>
    <p:sldMasterId id="2147484013" r:id="rId3"/>
  </p:sldMasterIdLst>
  <p:notesMasterIdLst>
    <p:notesMasterId r:id="rId17"/>
  </p:notesMasterIdLst>
  <p:sldIdLst>
    <p:sldId id="269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58" r:id="rId15"/>
    <p:sldId id="257" r:id="rId1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6C256-132E-747B-18A5-65872230962F}" v="14" dt="2022-10-05T13:18:58.818"/>
    <p1510:client id="{25A7CE74-8A53-43B6-B7EA-8F3DA5DCC1E5}" v="3" dt="2022-10-05T13:13:30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Burhouse | Ventro Group" userId="S::penny.burhouse@ventrogroup.com::5f42d942-75f6-468e-a7c2-e0f4eb6fb39c" providerId="AD" clId="Web-{25A7CE74-8A53-43B6-B7EA-8F3DA5DCC1E5}"/>
    <pc:docChg chg="modSld">
      <pc:chgData name="Penny Burhouse | Ventro Group" userId="S::penny.burhouse@ventrogroup.com::5f42d942-75f6-468e-a7c2-e0f4eb6fb39c" providerId="AD" clId="Web-{25A7CE74-8A53-43B6-B7EA-8F3DA5DCC1E5}" dt="2022-10-05T13:13:30.402" v="1"/>
      <pc:docMkLst>
        <pc:docMk/>
      </pc:docMkLst>
      <pc:sldChg chg="addSp delSp modSp">
        <pc:chgData name="Penny Burhouse | Ventro Group" userId="S::penny.burhouse@ventrogroup.com::5f42d942-75f6-468e-a7c2-e0f4eb6fb39c" providerId="AD" clId="Web-{25A7CE74-8A53-43B6-B7EA-8F3DA5DCC1E5}" dt="2022-10-05T13:13:30.402" v="1"/>
        <pc:sldMkLst>
          <pc:docMk/>
          <pc:sldMk cId="109857222" sldId="256"/>
        </pc:sldMkLst>
        <pc:picChg chg="add del mod">
          <ac:chgData name="Penny Burhouse | Ventro Group" userId="S::penny.burhouse@ventrogroup.com::5f42d942-75f6-468e-a7c2-e0f4eb6fb39c" providerId="AD" clId="Web-{25A7CE74-8A53-43B6-B7EA-8F3DA5DCC1E5}" dt="2022-10-05T13:13:30.402" v="1"/>
          <ac:picMkLst>
            <pc:docMk/>
            <pc:sldMk cId="109857222" sldId="256"/>
            <ac:picMk id="4" creationId="{63CE92FB-5E1D-E91C-25C2-21B480611C7B}"/>
          </ac:picMkLst>
        </pc:picChg>
      </pc:sldChg>
    </pc:docChg>
  </pc:docChgLst>
  <pc:docChgLst>
    <pc:chgData name="Penny Burhouse | Ventro Group" userId="S::penny.burhouse@ventrogroup.com::5f42d942-75f6-468e-a7c2-e0f4eb6fb39c" providerId="AD" clId="Web-{0C46C256-132E-747B-18A5-65872230962F}"/>
    <pc:docChg chg="addSld delSld addMainMaster">
      <pc:chgData name="Penny Burhouse | Ventro Group" userId="S::penny.burhouse@ventrogroup.com::5f42d942-75f6-468e-a7c2-e0f4eb6fb39c" providerId="AD" clId="Web-{0C46C256-132E-747B-18A5-65872230962F}" dt="2022-10-05T13:18:58.818" v="13"/>
      <pc:docMkLst>
        <pc:docMk/>
      </pc:docMkLst>
      <pc:sldChg chg="del">
        <pc:chgData name="Penny Burhouse | Ventro Group" userId="S::penny.burhouse@ventrogroup.com::5f42d942-75f6-468e-a7c2-e0f4eb6fb39c" providerId="AD" clId="Web-{0C46C256-132E-747B-18A5-65872230962F}" dt="2022-10-05T13:18:58.818" v="13"/>
        <pc:sldMkLst>
          <pc:docMk/>
          <pc:sldMk cId="109857222" sldId="256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3.299" v="0"/>
        <pc:sldMkLst>
          <pc:docMk/>
          <pc:sldMk cId="1044310043" sldId="257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3.596" v="1"/>
        <pc:sldMkLst>
          <pc:docMk/>
          <pc:sldMk cId="987535815" sldId="258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3.752" v="2"/>
        <pc:sldMkLst>
          <pc:docMk/>
          <pc:sldMk cId="627018161" sldId="259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3.955" v="3"/>
        <pc:sldMkLst>
          <pc:docMk/>
          <pc:sldMk cId="1957451033" sldId="260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3.986" v="4"/>
        <pc:sldMkLst>
          <pc:docMk/>
          <pc:sldMk cId="3601306169" sldId="261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4.330" v="5"/>
        <pc:sldMkLst>
          <pc:docMk/>
          <pc:sldMk cId="1870466103" sldId="262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4.627" v="6"/>
        <pc:sldMkLst>
          <pc:docMk/>
          <pc:sldMk cId="2798287236" sldId="263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4.783" v="7"/>
        <pc:sldMkLst>
          <pc:docMk/>
          <pc:sldMk cId="957939255" sldId="264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5.002" v="8"/>
        <pc:sldMkLst>
          <pc:docMk/>
          <pc:sldMk cId="3089862562" sldId="265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5.033" v="9"/>
        <pc:sldMkLst>
          <pc:docMk/>
          <pc:sldMk cId="3474571018" sldId="266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5.252" v="10"/>
        <pc:sldMkLst>
          <pc:docMk/>
          <pc:sldMk cId="2521160509" sldId="267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5.596" v="11"/>
        <pc:sldMkLst>
          <pc:docMk/>
          <pc:sldMk cId="3299028597" sldId="268"/>
        </pc:sldMkLst>
      </pc:sldChg>
      <pc:sldChg chg="add">
        <pc:chgData name="Penny Burhouse | Ventro Group" userId="S::penny.burhouse@ventrogroup.com::5f42d942-75f6-468e-a7c2-e0f4eb6fb39c" providerId="AD" clId="Web-{0C46C256-132E-747B-18A5-65872230962F}" dt="2022-10-05T13:17:05.830" v="12"/>
        <pc:sldMkLst>
          <pc:docMk/>
          <pc:sldMk cId="2303290229" sldId="269"/>
        </pc:sldMkLst>
      </pc:sldChg>
      <pc:sldMasterChg chg="add addSldLayout">
        <pc:chgData name="Penny Burhouse | Ventro Group" userId="S::penny.burhouse@ventrogroup.com::5f42d942-75f6-468e-a7c2-e0f4eb6fb39c" providerId="AD" clId="Web-{0C46C256-132E-747B-18A5-65872230962F}" dt="2022-10-05T13:17:03.299" v="0"/>
        <pc:sldMasterMkLst>
          <pc:docMk/>
          <pc:sldMasterMk cId="3427986469" sldId="2147484001"/>
        </pc:sldMasterMkLst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1070240485" sldId="2147484002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4105586801" sldId="2147484003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1142887267" sldId="2147484004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230832050" sldId="2147484005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2795603461" sldId="2147484006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926276636" sldId="2147484007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3510794009" sldId="2147484008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883890200" sldId="2147484009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1025180503" sldId="2147484010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2592755382" sldId="2147484011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867102382" sldId="2147484012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3844287784" sldId="2147484017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3.299" v="0"/>
          <pc:sldLayoutMkLst>
            <pc:docMk/>
            <pc:sldMasterMk cId="3427986469" sldId="2147484001"/>
            <pc:sldLayoutMk cId="604460366" sldId="2147484018"/>
          </pc:sldLayoutMkLst>
        </pc:sldLayoutChg>
      </pc:sldMasterChg>
      <pc:sldMasterChg chg="add addSldLayout">
        <pc:chgData name="Penny Burhouse | Ventro Group" userId="S::penny.burhouse@ventrogroup.com::5f42d942-75f6-468e-a7c2-e0f4eb6fb39c" providerId="AD" clId="Web-{0C46C256-132E-747B-18A5-65872230962F}" dt="2022-10-05T13:17:05.252" v="10"/>
        <pc:sldMasterMkLst>
          <pc:docMk/>
          <pc:sldMasterMk cId="1376259852" sldId="2147484013"/>
        </pc:sldMasterMkLst>
        <pc:sldLayoutChg chg="add">
          <pc:chgData name="Penny Burhouse | Ventro Group" userId="S::penny.burhouse@ventrogroup.com::5f42d942-75f6-468e-a7c2-e0f4eb6fb39c" providerId="AD" clId="Web-{0C46C256-132E-747B-18A5-65872230962F}" dt="2022-10-05T13:17:05.252" v="10"/>
          <pc:sldLayoutMkLst>
            <pc:docMk/>
            <pc:sldMasterMk cId="1376259852" sldId="2147484013"/>
            <pc:sldLayoutMk cId="3047456924" sldId="2147484014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5.252" v="10"/>
          <pc:sldLayoutMkLst>
            <pc:docMk/>
            <pc:sldMasterMk cId="1376259852" sldId="2147484013"/>
            <pc:sldLayoutMk cId="2508539579" sldId="2147484015"/>
          </pc:sldLayoutMkLst>
        </pc:sldLayoutChg>
        <pc:sldLayoutChg chg="add">
          <pc:chgData name="Penny Burhouse | Ventro Group" userId="S::penny.burhouse@ventrogroup.com::5f42d942-75f6-468e-a7c2-e0f4eb6fb39c" providerId="AD" clId="Web-{0C46C256-132E-747B-18A5-65872230962F}" dt="2022-10-05T13:17:05.252" v="10"/>
          <pc:sldLayoutMkLst>
            <pc:docMk/>
            <pc:sldMasterMk cId="1376259852" sldId="2147484013"/>
            <pc:sldLayoutMk cId="1985363660" sldId="21474840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4A86-F8B7-4CDA-B1BF-DC543A0C36F6}" type="datetimeFigureOut">
              <a:t>05/10/2022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1A1D2-D075-467E-9C78-BAC28F9B1E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94573"/>
            <a:ext cx="5486400" cy="3600450"/>
          </a:xfrm>
        </p:spPr>
        <p:txBody>
          <a:bodyPr/>
          <a:lstStyle/>
          <a:p>
            <a:r>
              <a:rPr lang="en-GB" dirty="0"/>
              <a:t>metroSTOR </a:t>
            </a:r>
          </a:p>
          <a:p>
            <a:r>
              <a:rPr lang="en-GB" dirty="0"/>
              <a:t>This is our mission – to make safer homes, better neighbourhoods and a cleaner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BD62-C7CF-418B-A219-3A2A3B28306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40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24963d3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724963d3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14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24963d3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724963d3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937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24963d3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724963d3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6075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Clear framework to successfully deal with the fire risks </a:t>
            </a:r>
          </a:p>
          <a:p>
            <a:r>
              <a:rPr lang="en-GB" dirty="0"/>
              <a:t>Waste and recycling bins, mobility scooters and bicycles</a:t>
            </a:r>
          </a:p>
          <a:p>
            <a:r>
              <a:rPr lang="en-GB" dirty="0"/>
              <a:t>Challenging to get right solution</a:t>
            </a:r>
          </a:p>
          <a:p>
            <a:r>
              <a:rPr lang="en-GB" dirty="0"/>
              <a:t>Following these simple steps will guarantee a successful outcome </a:t>
            </a:r>
          </a:p>
          <a:p>
            <a:r>
              <a:rPr lang="en-GB" dirty="0"/>
              <a:t>Any questions, please?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BD62-C7CF-418B-A219-3A2A3B283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9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724963d35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12724963d35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724963d35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12724963d35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BD62-C7CF-418B-A219-3A2A3B283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46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24963d3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724963d3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24963d3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724963d3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6956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724963d35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12724963d35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724963d3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12724963d3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6542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BD62-C7CF-418B-A219-3A2A3B283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1768-3D6D-4535-85F6-E98F70B4B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75D03-A2A9-486E-8FA7-6652B79B5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7CEB-AE34-4CCE-88EB-30687EFE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CA654-71E7-4B8E-A7CC-1BAEB519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B8D7-3091-45B1-B41C-0E0EEE6A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4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F03D-7089-419C-930D-4882A8F8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9905A-F2A7-4C0C-9E27-6DA135271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AB48-DBA9-41FA-9CF6-8198AAB6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34579-D133-42FC-8F9B-E5B6C350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BA872-1778-4C5B-BEA3-B5064C39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586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0E2E-5F31-40A7-B9DB-E10E92C6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E0C3B-D651-450B-9503-8623CB4E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70A4B-B6C1-4FFE-BCA6-7CEBC85C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B70B7-0D86-4E40-B6E0-E005E135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7BC40-37D6-4065-AE7D-4112F8D8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8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DA5D-2984-4D53-8BC2-50980CA8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2F21-B660-4526-AAD3-A6AA58D17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DD456-A60B-4385-816D-70DCF7AF9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98362-B696-41E2-AC93-080E1FE4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ACC0F-3C29-4AD3-9437-61BFF1D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49D01-DB0B-45E7-A9EC-285170F1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3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88C1-F955-42E4-811C-61CB6709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08FEF-5683-4929-B3AF-6B8C9304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B5DDA-2D46-419E-9FA1-A1CDAB2A9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0E2F9-00B8-48AD-ADA5-0300A48B1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F33AA-FA38-4D2D-BF52-61C9A06F1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373AF-781D-49DE-990F-083F187D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0F820-36DC-4809-B371-F70B6FAA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B645D-AC10-4629-9270-6BF52AE3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0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94B5-0CDC-49A1-87B8-72590469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D5576-2C8F-45E4-BE3E-F70835B1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17412-E728-487A-9213-F8AB60B2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995FE-290F-45AC-956B-2793D4A1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276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1552E-990B-4D13-93E5-32EE8868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C1DC6-3079-48EC-B426-46BB70F3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D6D59-F59C-4465-8937-66DB6DF2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79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0B3C-B95C-4288-B968-2FCD6252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4F436-FF69-4CD9-9B0E-A2BE9E2E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E5289-98E3-4D60-A2C5-A4CE06D43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EB8B3-77B0-417C-9EAC-916CAFA5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707CE-6762-46BF-A21C-3E6DFA0A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A5BD8-A9E8-4A78-8F69-2811DEEEA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9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96F-8020-4DC4-99D6-699776A6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A65FF-A38C-43BB-8757-F7198AC7D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210C0-40E0-4449-92BC-5FECD2180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57714-84EF-46CE-802F-654320E8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8073-8DC4-4B04-A7C7-4A310CFA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4E23E-11DD-4EFB-BC6E-EE801D46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180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9D96-90B2-4E8F-B9E9-E3C96188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EF83A-5543-4EB0-AD33-9F34F9019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9B533-8E5C-4AEE-8A51-832EA184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BC15-9067-4B9E-8CAB-A108DE97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E09E7-577C-4455-B999-1E0265273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5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19B63-143D-49F4-9309-9977C4B23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D2330-CA5B-49BC-B7A2-226925220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D70EC-700F-4988-93CF-1C1680BC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465FB-62DE-44D7-9130-D99AC039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62B9C-1E66-4694-B06F-E642542A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02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08000" y="1026693"/>
            <a:ext cx="11158000" cy="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433" marR="0" lvl="0" indent="-30471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8865" marR="0" lvl="1" indent="-30471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297" marR="0" lvl="2" indent="-304716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7730" marR="0" lvl="3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162" marR="0" lvl="4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6595" marR="0" lvl="5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6026" marR="0" lvl="6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5459" marR="0" lvl="7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4892" marR="0" lvl="8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508000" y="450249"/>
            <a:ext cx="111580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200"/>
              <a:buFont typeface="Roboto Condensed"/>
              <a:buNone/>
              <a:defRPr sz="4266" b="0" i="0" u="none" strike="noStrike" cap="none">
                <a:solidFill>
                  <a:srgbClr val="92929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5"/>
          <p:cNvSpPr/>
          <p:nvPr/>
        </p:nvSpPr>
        <p:spPr>
          <a:xfrm flipH="1">
            <a:off x="11517208" y="6263100"/>
            <a:ext cx="678000" cy="482800"/>
          </a:xfrm>
          <a:prstGeom prst="homePlate">
            <a:avLst>
              <a:gd name="adj" fmla="val 42022"/>
            </a:avLst>
          </a:prstGeom>
          <a:solidFill>
            <a:srgbClr val="EF7D23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5"/>
          <p:cNvSpPr txBox="1"/>
          <p:nvPr/>
        </p:nvSpPr>
        <p:spPr>
          <a:xfrm>
            <a:off x="11571904" y="6285937"/>
            <a:ext cx="645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00"/>
              <a:buFont typeface="Arial"/>
              <a:buNone/>
            </a:pPr>
            <a:fld id="{00000000-1234-1234-1234-123412341234}" type="slidenum">
              <a:rPr lang="en-GB" sz="16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B5B"/>
                </a:buClr>
                <a:buSzPts val="300"/>
                <a:buFont typeface="Arial"/>
                <a:buNone/>
              </a:pPr>
              <a:t>‹#›</a:t>
            </a:fld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4287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 flipH="1">
            <a:off x="11517208" y="6263100"/>
            <a:ext cx="678000" cy="482800"/>
          </a:xfrm>
          <a:prstGeom prst="homePlate">
            <a:avLst>
              <a:gd name="adj" fmla="val 42022"/>
            </a:avLst>
          </a:prstGeom>
          <a:solidFill>
            <a:srgbClr val="EF7D23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4"/>
          <p:cNvSpPr txBox="1"/>
          <p:nvPr/>
        </p:nvSpPr>
        <p:spPr>
          <a:xfrm>
            <a:off x="11571904" y="6285937"/>
            <a:ext cx="645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00"/>
              <a:buFont typeface="Arial"/>
              <a:buNone/>
            </a:pPr>
            <a:fld id="{00000000-1234-1234-1234-123412341234}" type="slidenum">
              <a:rPr lang="en-GB" sz="16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B5B"/>
                </a:buClr>
                <a:buSzPts val="300"/>
                <a:buFont typeface="Arial"/>
                <a:buNone/>
              </a:pPr>
              <a:t>‹#›</a:t>
            </a:fld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4460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 flipH="1">
            <a:off x="11517208" y="6263100"/>
            <a:ext cx="678000" cy="482800"/>
          </a:xfrm>
          <a:prstGeom prst="homePlate">
            <a:avLst>
              <a:gd name="adj" fmla="val 42022"/>
            </a:avLst>
          </a:prstGeom>
          <a:solidFill>
            <a:srgbClr val="EF7D23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4"/>
          <p:cNvSpPr txBox="1"/>
          <p:nvPr/>
        </p:nvSpPr>
        <p:spPr>
          <a:xfrm>
            <a:off x="11571904" y="6285937"/>
            <a:ext cx="645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00"/>
              <a:buFont typeface="Arial"/>
              <a:buNone/>
            </a:pPr>
            <a:fld id="{00000000-1234-1234-1234-123412341234}" type="slidenum">
              <a:rPr lang="en-GB" sz="16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B5B"/>
                </a:buClr>
                <a:buSzPts val="300"/>
                <a:buFont typeface="Arial"/>
                <a:buNone/>
              </a:pPr>
              <a:t>‹#›</a:t>
            </a:fld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456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08000" y="1026693"/>
            <a:ext cx="11158000" cy="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433" marR="0" lvl="0" indent="-30471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8865" marR="0" lvl="1" indent="-30471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297" marR="0" lvl="2" indent="-304716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7730" marR="0" lvl="3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162" marR="0" lvl="4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6595" marR="0" lvl="5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6026" marR="0" lvl="6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5459" marR="0" lvl="7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4892" marR="0" lvl="8" indent="-30471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508000" y="450249"/>
            <a:ext cx="111580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200"/>
              <a:buFont typeface="Roboto Condensed"/>
              <a:buNone/>
              <a:defRPr sz="4266" b="0" i="0" u="none" strike="noStrike" cap="none">
                <a:solidFill>
                  <a:srgbClr val="92929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5"/>
          <p:cNvSpPr/>
          <p:nvPr/>
        </p:nvSpPr>
        <p:spPr>
          <a:xfrm flipH="1">
            <a:off x="11517208" y="6263100"/>
            <a:ext cx="678000" cy="482800"/>
          </a:xfrm>
          <a:prstGeom prst="homePlate">
            <a:avLst>
              <a:gd name="adj" fmla="val 42022"/>
            </a:avLst>
          </a:prstGeom>
          <a:solidFill>
            <a:srgbClr val="EF7D23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5"/>
          <p:cNvSpPr txBox="1"/>
          <p:nvPr/>
        </p:nvSpPr>
        <p:spPr>
          <a:xfrm>
            <a:off x="11571904" y="6285937"/>
            <a:ext cx="6456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00"/>
              <a:buFont typeface="Arial"/>
              <a:buNone/>
            </a:pPr>
            <a:fld id="{00000000-1234-1234-1234-123412341234}" type="slidenum">
              <a:rPr lang="en-GB" sz="16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B5B"/>
                </a:buClr>
                <a:buSzPts val="300"/>
                <a:buFont typeface="Arial"/>
                <a:buNone/>
              </a:pPr>
              <a:t>‹#›</a:t>
            </a:fld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8539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_plank">
  <p:cSld name="empty_p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36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037E0-A7B3-4339-B645-AC446DCA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B750-D569-4654-967D-F28E65E41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5E928-0037-486E-8BE0-FA8986267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420CB-503A-4F5B-81C7-0028E6F53F0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3A3C-2F01-4943-81F8-B31E9276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486B8-6427-4AE9-AF46-9E3579577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8C20-39B8-4D89-A40A-60A2AD3F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8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7" r:id="rId12"/>
    <p:sldLayoutId id="2147484018" r:id="rId13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4283" y="266137"/>
            <a:ext cx="1552700" cy="3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259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1641-1850-4EED-810B-8F30DA6A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07A1A-4CE2-4C17-91F2-0849FA5BA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4C16C-1733-4891-921D-A2F4C263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9948"/>
            <a:ext cx="12188825" cy="6838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2D265-DD00-4004-90FA-5F93F43B9E11}"/>
              </a:ext>
            </a:extLst>
          </p:cNvPr>
          <p:cNvSpPr txBox="1"/>
          <p:nvPr/>
        </p:nvSpPr>
        <p:spPr>
          <a:xfrm>
            <a:off x="1088233" y="4859175"/>
            <a:ext cx="10015534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99" b="1" dirty="0">
                <a:solidFill>
                  <a:schemeClr val="bg1"/>
                </a:solidFill>
              </a:rPr>
              <a:t>safer homes, better neighbourhoods, cleaner world</a:t>
            </a:r>
          </a:p>
        </p:txBody>
      </p:sp>
    </p:spTree>
    <p:extLst>
      <p:ext uri="{BB962C8B-B14F-4D97-AF65-F5344CB8AC3E}">
        <p14:creationId xmlns:p14="http://schemas.microsoft.com/office/powerpoint/2010/main" val="230329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509350" y="54595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Mobility Scooters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22302" r="22302"/>
          <a:stretch/>
        </p:blipFill>
        <p:spPr>
          <a:xfrm>
            <a:off x="7948213" y="1499103"/>
            <a:ext cx="3719378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7948213" y="1499103"/>
            <a:ext cx="3716232" cy="4575608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8110243" y="2213206"/>
            <a:ext cx="3392173" cy="41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Independence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NFCC Guidance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Hierarchy of control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Accessibility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Charging/storage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5B70B-7349-91CB-D843-8ACB4B0773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81" t="12283" r="4736" b="41854"/>
          <a:stretch/>
        </p:blipFill>
        <p:spPr>
          <a:xfrm>
            <a:off x="524409" y="1494305"/>
            <a:ext cx="7261775" cy="45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509350" y="54595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E-bikes / Scooters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22302" r="22302"/>
          <a:stretch/>
        </p:blipFill>
        <p:spPr>
          <a:xfrm>
            <a:off x="7948213" y="1499103"/>
            <a:ext cx="3719378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7948213" y="1499103"/>
            <a:ext cx="3716232" cy="4575608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8110243" y="2213206"/>
            <a:ext cx="3392173" cy="41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Lithium-ion batteries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Thermal runaway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Extinguishing 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Policy statement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Charging/storage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E8557F-8912-C183-A198-C5EEA0EDF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8207"/>
          <a:stretch/>
        </p:blipFill>
        <p:spPr bwMode="auto">
          <a:xfrm>
            <a:off x="524409" y="1499103"/>
            <a:ext cx="7261774" cy="45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509350" y="54595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External Stores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22302" r="22302"/>
          <a:stretch/>
        </p:blipFill>
        <p:spPr>
          <a:xfrm>
            <a:off x="7948213" y="1499103"/>
            <a:ext cx="3719378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7948213" y="1499103"/>
            <a:ext cx="3716232" cy="4575608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8110243" y="2213206"/>
            <a:ext cx="3392173" cy="41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Fire-resistant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Accessible 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Weatherproof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Charging / lighting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60D0D-1263-3CF9-B3D4-E59699457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11" b="26682"/>
          <a:stretch/>
        </p:blipFill>
        <p:spPr>
          <a:xfrm>
            <a:off x="201221" y="1639485"/>
            <a:ext cx="6612678" cy="51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593B-524F-4A08-BF1F-7DD71F58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9D1E-124E-4B8A-891B-A419A7F3C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1DE66-0BC6-4E17-BE41-3433272B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67" y="-62351"/>
            <a:ext cx="12404423" cy="69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2D9C5-E493-4F52-E904-1B624DA5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17652" r="19343" b="15681"/>
          <a:stretch/>
        </p:blipFill>
        <p:spPr>
          <a:xfrm>
            <a:off x="8084663" y="1499100"/>
            <a:ext cx="3579898" cy="4570811"/>
          </a:xfrm>
          <a:prstGeom prst="rect">
            <a:avLst/>
          </a:prstGeom>
        </p:spPr>
      </p:pic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509268" y="60051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17" rIns="121869" bIns="60917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15,000 units installed, 60,000 safer homes…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 rotWithShape="1">
          <a:blip r:embed="rId4">
            <a:alphaModFix/>
          </a:blip>
          <a:srcRect l="11188" r="35326"/>
          <a:stretch/>
        </p:blipFill>
        <p:spPr>
          <a:xfrm>
            <a:off x="4297058" y="1499102"/>
            <a:ext cx="3597842" cy="457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 rotWithShape="1">
          <a:blip r:embed="rId5">
            <a:alphaModFix/>
          </a:blip>
          <a:srcRect l="27775" r="18716"/>
          <a:stretch/>
        </p:blipFill>
        <p:spPr>
          <a:xfrm>
            <a:off x="509455" y="1499102"/>
            <a:ext cx="3597840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 flipH="1">
            <a:off x="509431" y="5155750"/>
            <a:ext cx="3597863" cy="914162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defTabSz="1218865">
              <a:buClr>
                <a:srgbClr val="FFFFFF"/>
              </a:buClr>
              <a:buSzPts val="300"/>
            </a:pPr>
            <a:r>
              <a:rPr lang="en-GB" sz="1600" b="1" kern="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Waste &amp; Recycling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32"/>
          <p:cNvSpPr/>
          <p:nvPr/>
        </p:nvSpPr>
        <p:spPr>
          <a:xfrm flipH="1">
            <a:off x="4297058" y="5155750"/>
            <a:ext cx="3597863" cy="914162"/>
          </a:xfrm>
          <a:prstGeom prst="rect">
            <a:avLst/>
          </a:prstGeom>
          <a:solidFill>
            <a:srgbClr val="444444">
              <a:alpha val="882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defTabSz="1218865">
              <a:buClr>
                <a:srgbClr val="FFFFFF"/>
              </a:buClr>
              <a:buSzPts val="300"/>
            </a:pPr>
            <a:r>
              <a:rPr lang="en-GB" sz="1600" b="1" kern="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Cycles 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32"/>
          <p:cNvSpPr/>
          <p:nvPr/>
        </p:nvSpPr>
        <p:spPr>
          <a:xfrm flipH="1">
            <a:off x="8066500" y="5155750"/>
            <a:ext cx="3597863" cy="914162"/>
          </a:xfrm>
          <a:prstGeom prst="rect">
            <a:avLst/>
          </a:prstGeom>
          <a:solidFill>
            <a:srgbClr val="E0E0E0">
              <a:alpha val="882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defTabSz="1218865">
              <a:buClr>
                <a:srgbClr val="FFFFFF"/>
              </a:buClr>
              <a:buSzPts val="300"/>
            </a:pPr>
            <a:r>
              <a:rPr lang="en-GB" sz="1600" b="1" kern="0" dirty="0">
                <a:solidFill>
                  <a:srgbClr val="34343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Powered Mobility</a:t>
            </a:r>
          </a:p>
        </p:txBody>
      </p:sp>
    </p:spTree>
    <p:extLst>
      <p:ext uri="{BB962C8B-B14F-4D97-AF65-F5344CB8AC3E}">
        <p14:creationId xmlns:p14="http://schemas.microsoft.com/office/powerpoint/2010/main" val="32990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A23E88-2A30-5E33-6113-E8EB59E6B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8" t="21236" r="951" b="41432"/>
          <a:stretch/>
        </p:blipFill>
        <p:spPr>
          <a:xfrm>
            <a:off x="6195142" y="3858994"/>
            <a:ext cx="5469408" cy="2178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7B729A-6129-8A35-1DB4-C5F8D7080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2" t="32935" r="25320" b="27978"/>
          <a:stretch/>
        </p:blipFill>
        <p:spPr>
          <a:xfrm>
            <a:off x="526577" y="3858996"/>
            <a:ext cx="5453122" cy="2193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1829A-9E75-34E1-2F1D-B5E84F8AA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t="17503" r="50611" b="44244"/>
          <a:stretch/>
        </p:blipFill>
        <p:spPr>
          <a:xfrm>
            <a:off x="6221915" y="1530537"/>
            <a:ext cx="5460595" cy="2193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71D4FC-118F-E7EA-7ADF-96184C4E3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8658" r="75553" b="43150"/>
          <a:stretch/>
        </p:blipFill>
        <p:spPr>
          <a:xfrm>
            <a:off x="526616" y="1522802"/>
            <a:ext cx="5443435" cy="2193924"/>
          </a:xfrm>
          <a:prstGeom prst="rect">
            <a:avLst/>
          </a:prstGeom>
        </p:spPr>
      </p:pic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509455" y="747388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17" rIns="121869" bIns="60917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What fire risks can we eliminate with external storage?</a:t>
            </a:r>
          </a:p>
        </p:txBody>
      </p:sp>
      <p:sp>
        <p:nvSpPr>
          <p:cNvPr id="249" name="Google Shape;249;p34"/>
          <p:cNvSpPr/>
          <p:nvPr/>
        </p:nvSpPr>
        <p:spPr>
          <a:xfrm>
            <a:off x="3327576" y="3048099"/>
            <a:ext cx="2642512" cy="668626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r">
              <a:buClr>
                <a:schemeClr val="lt1"/>
              </a:buClr>
              <a:buSzPts val="300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Refuse fires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6204791" y="3048099"/>
            <a:ext cx="2642512" cy="668626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>
              <a:buClr>
                <a:schemeClr val="lt1"/>
              </a:buClr>
              <a:buSzPts val="300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Mobility fires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4"/>
          <p:cNvSpPr/>
          <p:nvPr/>
        </p:nvSpPr>
        <p:spPr>
          <a:xfrm>
            <a:off x="3327576" y="3858995"/>
            <a:ext cx="2642512" cy="668626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r">
              <a:buClr>
                <a:schemeClr val="lt1"/>
              </a:buClr>
              <a:buSzPts val="300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Fly-tipping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6204791" y="3858995"/>
            <a:ext cx="2642512" cy="668626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>
              <a:buClr>
                <a:schemeClr val="lt1"/>
              </a:buClr>
              <a:buSzPts val="300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Communal areas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1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C69A-8373-48C6-9FD5-FC854A9FE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86D53-BEC1-47C7-BC09-B398846F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Waste &amp; Recycling</a:t>
            </a:r>
          </a:p>
        </p:txBody>
      </p:sp>
    </p:spTree>
    <p:extLst>
      <p:ext uri="{BB962C8B-B14F-4D97-AF65-F5344CB8AC3E}">
        <p14:creationId xmlns:p14="http://schemas.microsoft.com/office/powerpoint/2010/main" val="347457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70310B-8154-5F20-3045-2F7D2A2B4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5" t="51111" r="53919" b="9210"/>
          <a:stretch/>
        </p:blipFill>
        <p:spPr>
          <a:xfrm>
            <a:off x="509449" y="1505615"/>
            <a:ext cx="3554202" cy="4570810"/>
          </a:xfrm>
          <a:prstGeom prst="rect">
            <a:avLst/>
          </a:prstGeom>
        </p:spPr>
      </p:pic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509448" y="54595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Waste Fires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4">
            <a:alphaModFix/>
          </a:blip>
          <a:srcRect l="22302" r="22302"/>
          <a:stretch/>
        </p:blipFill>
        <p:spPr>
          <a:xfrm>
            <a:off x="7948213" y="1499103"/>
            <a:ext cx="3719378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7948213" y="1499103"/>
            <a:ext cx="3716232" cy="4575608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8110243" y="2213206"/>
            <a:ext cx="3392173" cy="41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50,000 incidents/year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Frequently involved at source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Highly-combustible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Toxic Fumes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AB90DE-F257-F3BD-F500-C1C9F0FAD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58" t="8952" r="8226" b="35110"/>
          <a:stretch/>
        </p:blipFill>
        <p:spPr>
          <a:xfrm>
            <a:off x="4225680" y="1502360"/>
            <a:ext cx="3560503" cy="45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509448" y="545951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sz="35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Internal Waste Storage</a:t>
            </a:r>
            <a:endParaRPr sz="3599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22302" r="22302"/>
          <a:stretch/>
        </p:blipFill>
        <p:spPr>
          <a:xfrm>
            <a:off x="7948213" y="1499103"/>
            <a:ext cx="3719378" cy="45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7948213" y="1499103"/>
            <a:ext cx="3716232" cy="4575608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8110243" y="2213206"/>
            <a:ext cx="3392173" cy="41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 Risk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Blockages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Odour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Sidewaste</a:t>
            </a:r>
          </a:p>
          <a:p>
            <a:pPr marL="342815" indent="-342815">
              <a:buClr>
                <a:schemeClr val="lt1"/>
              </a:buClr>
              <a:buSzPts val="350"/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4DB97-FD95-D428-A9CC-F8C567194E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-137" r="509" b="3547"/>
          <a:stretch/>
        </p:blipFill>
        <p:spPr>
          <a:xfrm>
            <a:off x="4225681" y="1499104"/>
            <a:ext cx="3554202" cy="4577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3A922-6B07-2C30-055E-9A1140A3D1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3" y="1505614"/>
            <a:ext cx="3428107" cy="45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4D777E-883A-5043-F341-E3F6607D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r="8670"/>
          <a:stretch/>
        </p:blipFill>
        <p:spPr>
          <a:xfrm>
            <a:off x="527640" y="1499104"/>
            <a:ext cx="5542427" cy="4626779"/>
          </a:xfrm>
          <a:prstGeom prst="rect">
            <a:avLst/>
          </a:prstGeom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4">
            <a:alphaModFix/>
          </a:blip>
          <a:srcRect t="11467" b="27827"/>
          <a:stretch/>
        </p:blipFill>
        <p:spPr>
          <a:xfrm>
            <a:off x="6190452" y="3826105"/>
            <a:ext cx="5473910" cy="22621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>
            <a:spLocks noGrp="1"/>
          </p:cNvSpPr>
          <p:nvPr>
            <p:ph type="body" idx="1"/>
          </p:nvPr>
        </p:nvSpPr>
        <p:spPr>
          <a:xfrm>
            <a:off x="509455" y="1027319"/>
            <a:ext cx="11155095" cy="231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400"/>
            </a:pP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Brentford Towers, Hounslow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5"/>
          <p:cNvSpPr txBox="1">
            <a:spLocks noGrp="1"/>
          </p:cNvSpPr>
          <p:nvPr>
            <p:ph type="title"/>
          </p:nvPr>
        </p:nvSpPr>
        <p:spPr>
          <a:xfrm>
            <a:off x="509455" y="451025"/>
            <a:ext cx="11155095" cy="47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17" rIns="121869" bIns="60917" rtlCol="0" anchor="ctr" anchorCtr="0">
            <a:noAutofit/>
          </a:bodyPr>
          <a:lstStyle/>
          <a:p>
            <a:pPr>
              <a:buSzPts val="800"/>
            </a:pPr>
            <a:r>
              <a:rPr lang="en-GB" dirty="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Change to External Storage</a:t>
            </a:r>
            <a:endParaRPr dirty="0">
              <a:solidFill>
                <a:srgbClr val="34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6190316" y="3826066"/>
            <a:ext cx="5473774" cy="2262211"/>
          </a:xfrm>
          <a:prstGeom prst="rect">
            <a:avLst/>
          </a:prstGeom>
          <a:solidFill>
            <a:srgbClr val="EF7D23">
              <a:alpha val="80340"/>
            </a:srgbClr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6319682" y="3934566"/>
            <a:ext cx="5215042" cy="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noAutofit/>
          </a:bodyPr>
          <a:lstStyle/>
          <a:p>
            <a:pPr algn="ctr">
              <a:buClr>
                <a:schemeClr val="lt1"/>
              </a:buClr>
              <a:buSzPts val="600"/>
            </a:pPr>
            <a:r>
              <a:rPr lang="en-GB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Eliminated Fire Risk</a:t>
            </a:r>
          </a:p>
          <a:p>
            <a:pPr algn="ctr">
              <a:buClr>
                <a:schemeClr val="lt1"/>
              </a:buClr>
              <a:buSzPts val="600"/>
            </a:pPr>
            <a:endParaRPr lang="en-GB" sz="2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algn="ctr">
              <a:buClr>
                <a:schemeClr val="lt1"/>
              </a:buClr>
              <a:buSzPts val="600"/>
            </a:pPr>
            <a:r>
              <a:rPr lang="en-GB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No bags on landings</a:t>
            </a:r>
          </a:p>
          <a:p>
            <a:pPr algn="ctr">
              <a:buClr>
                <a:schemeClr val="lt1"/>
              </a:buClr>
              <a:buSzPts val="600"/>
            </a:pPr>
            <a:endParaRPr lang="en-GB" sz="2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algn="ctr">
              <a:buClr>
                <a:schemeClr val="lt1"/>
              </a:buClr>
              <a:buSzPts val="600"/>
            </a:pPr>
            <a:r>
              <a:rPr lang="en-GB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Quadrupled recycling</a:t>
            </a:r>
          </a:p>
        </p:txBody>
      </p:sp>
      <p:sp>
        <p:nvSpPr>
          <p:cNvPr id="264" name="Google Shape;264;p35"/>
          <p:cNvSpPr/>
          <p:nvPr/>
        </p:nvSpPr>
        <p:spPr>
          <a:xfrm>
            <a:off x="6315466" y="4921718"/>
            <a:ext cx="5223840" cy="7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chemeClr val="lt1"/>
              </a:buClr>
              <a:buSzPts val="250"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1AF06-B7A0-4771-6384-D1231F8BC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29164" r="13540" b="19294"/>
          <a:stretch/>
        </p:blipFill>
        <p:spPr>
          <a:xfrm>
            <a:off x="6190316" y="1499104"/>
            <a:ext cx="5473774" cy="2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46DE3A-CCF6-FD69-8048-3DB688CBD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38201" r="38582" b="7661"/>
          <a:stretch/>
        </p:blipFill>
        <p:spPr>
          <a:xfrm>
            <a:off x="5321797" y="5912"/>
            <a:ext cx="6868616" cy="6851195"/>
          </a:xfrm>
          <a:prstGeom prst="rect">
            <a:avLst/>
          </a:prstGeom>
        </p:spPr>
      </p:pic>
      <p:sp>
        <p:nvSpPr>
          <p:cNvPr id="107" name="Google Shape;107;p24"/>
          <p:cNvSpPr/>
          <p:nvPr/>
        </p:nvSpPr>
        <p:spPr>
          <a:xfrm>
            <a:off x="390953" y="991235"/>
            <a:ext cx="6365866" cy="101573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>
              <a:buClr>
                <a:schemeClr val="lt1"/>
              </a:buClr>
              <a:buSzPts val="900"/>
            </a:pPr>
            <a:r>
              <a:rPr lang="en-GB" sz="4775" dirty="0">
                <a:solidFill>
                  <a:srgbClr val="34343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Fire Safety</a:t>
            </a:r>
            <a:endParaRPr lang="en-US" sz="2400" dirty="0">
              <a:solidFill>
                <a:srgbClr val="343434"/>
              </a:solidFill>
              <a:cs typeface="Calibri" panose="020F0502020204030204"/>
            </a:endParaRPr>
          </a:p>
        </p:txBody>
      </p:sp>
      <p:sp>
        <p:nvSpPr>
          <p:cNvPr id="108" name="Google Shape;108;p24"/>
          <p:cNvSpPr/>
          <p:nvPr/>
        </p:nvSpPr>
        <p:spPr>
          <a:xfrm>
            <a:off x="1051181" y="2635036"/>
            <a:ext cx="792194" cy="79219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GB" sz="39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999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4"/>
          <p:cNvSpPr/>
          <p:nvPr/>
        </p:nvSpPr>
        <p:spPr>
          <a:xfrm>
            <a:off x="1051181" y="5201048"/>
            <a:ext cx="792194" cy="79219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GB" sz="3999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3999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0" name="Google Shape;110;p24"/>
          <p:cNvSpPr/>
          <p:nvPr/>
        </p:nvSpPr>
        <p:spPr>
          <a:xfrm>
            <a:off x="1051181" y="3921635"/>
            <a:ext cx="792194" cy="79219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GB" sz="39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999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4"/>
          <p:cNvSpPr txBox="1"/>
          <p:nvPr/>
        </p:nvSpPr>
        <p:spPr>
          <a:xfrm>
            <a:off x="2057591" y="2682447"/>
            <a:ext cx="2844059" cy="69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5B5B5B"/>
              </a:buClr>
              <a:buSzPts val="300"/>
            </a:pPr>
            <a:r>
              <a:rPr lang="en-GB" sz="1600" b="1" dirty="0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CFPA-E Guidance</a:t>
            </a:r>
          </a:p>
          <a:p>
            <a:pPr>
              <a:buClr>
                <a:srgbClr val="5B5B5B"/>
              </a:buClr>
              <a:buSzPts val="300"/>
            </a:pPr>
            <a:r>
              <a:rPr lang="en-GB" sz="1600" b="1" dirty="0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Safety Distance between Waste Containers and Buildings</a:t>
            </a:r>
          </a:p>
          <a:p>
            <a:pPr>
              <a:buClr>
                <a:srgbClr val="5B5B5B"/>
              </a:buClr>
              <a:buSzPts val="300"/>
            </a:pPr>
            <a:endParaRPr lang="en-GB" sz="1600" b="1" dirty="0">
              <a:solidFill>
                <a:srgbClr val="5B5B5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2" name="Google Shape;112;p24"/>
          <p:cNvSpPr txBox="1"/>
          <p:nvPr/>
        </p:nvSpPr>
        <p:spPr>
          <a:xfrm>
            <a:off x="2057591" y="3963756"/>
            <a:ext cx="2844059" cy="69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5B5B5B"/>
              </a:buClr>
              <a:buSzPts val="300"/>
            </a:pPr>
            <a:r>
              <a:rPr lang="en-GB" sz="1600" b="1" dirty="0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6m from Building Openings or 30min Fire Resistance</a:t>
            </a:r>
          </a:p>
        </p:txBody>
      </p:sp>
      <p:sp>
        <p:nvSpPr>
          <p:cNvPr id="113" name="Google Shape;113;p24"/>
          <p:cNvSpPr txBox="1"/>
          <p:nvPr/>
        </p:nvSpPr>
        <p:spPr>
          <a:xfrm>
            <a:off x="2057591" y="5169347"/>
            <a:ext cx="2844059" cy="69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5B5B5B"/>
              </a:buClr>
              <a:buSzPts val="300"/>
            </a:pPr>
            <a:r>
              <a:rPr lang="en-GB" sz="1600" b="1" dirty="0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metroSTOR Fire Testing</a:t>
            </a:r>
          </a:p>
          <a:p>
            <a:pPr>
              <a:buClr>
                <a:srgbClr val="5B5B5B"/>
              </a:buClr>
              <a:buSzPts val="300"/>
            </a:pPr>
            <a:r>
              <a:rPr lang="en-GB" sz="1600" b="1" dirty="0">
                <a:solidFill>
                  <a:srgbClr val="5B5B5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1100L Recycling Bin – 90min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63A605-283B-AB44-A0EC-E0DF7AB0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6" t="9200" r="34025" b="55186"/>
          <a:stretch/>
        </p:blipFill>
        <p:spPr>
          <a:xfrm>
            <a:off x="9597738" y="893"/>
            <a:ext cx="2592676" cy="2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C69A-8373-48C6-9FD5-FC854A9FE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86D53-BEC1-47C7-BC09-B398846F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Powered Mobility</a:t>
            </a:r>
          </a:p>
        </p:txBody>
      </p:sp>
    </p:spTree>
    <p:extLst>
      <p:ext uri="{BB962C8B-B14F-4D97-AF65-F5344CB8AC3E}">
        <p14:creationId xmlns:p14="http://schemas.microsoft.com/office/powerpoint/2010/main" val="3601306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p_16_9">
  <a:themeElements>
    <a:clrScheme name="Theme20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237DB9"/>
      </a:accent1>
      <a:accent2>
        <a:srgbClr val="15AA96"/>
      </a:accent2>
      <a:accent3>
        <a:srgbClr val="9BB955"/>
      </a:accent3>
      <a:accent4>
        <a:srgbClr val="F19B14"/>
      </a:accent4>
      <a:accent5>
        <a:srgbClr val="BE382C"/>
      </a:accent5>
      <a:accent6>
        <a:srgbClr val="633247"/>
      </a:accent6>
      <a:hlink>
        <a:srgbClr val="FFFFFF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E36DC64365542B96C66001D648054" ma:contentTypeVersion="16" ma:contentTypeDescription="Create a new document." ma:contentTypeScope="" ma:versionID="a5443fda32fe4cf3364085944de21fd3">
  <xsd:schema xmlns:xsd="http://www.w3.org/2001/XMLSchema" xmlns:xs="http://www.w3.org/2001/XMLSchema" xmlns:p="http://schemas.microsoft.com/office/2006/metadata/properties" xmlns:ns2="ec11f49d-ecb0-473c-addc-7c14192b6caa" xmlns:ns3="93b4da8f-ad78-4360-a70d-edf165abf6b8" targetNamespace="http://schemas.microsoft.com/office/2006/metadata/properties" ma:root="true" ma:fieldsID="9e81a9a285872f064833d51864519ae2" ns2:_="" ns3:_="">
    <xsd:import namespace="ec11f49d-ecb0-473c-addc-7c14192b6caa"/>
    <xsd:import namespace="93b4da8f-ad78-4360-a70d-edf165abf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1f49d-ecb0-473c-addc-7c14192b6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0a3d85-97c0-4f2a-9f6e-ded5873b4f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4da8f-ad78-4360-a70d-edf165abf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0a7e8b-7f59-44a6-b172-c52e9be5be8d}" ma:internalName="TaxCatchAll" ma:showField="CatchAllData" ma:web="93b4da8f-ad78-4360-a70d-edf165abf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3A6685-CF8A-4C7D-A1AE-4400DDA6F588}"/>
</file>

<file path=customXml/itemProps2.xml><?xml version="1.0" encoding="utf-8"?>
<ds:datastoreItem xmlns:ds="http://schemas.openxmlformats.org/officeDocument/2006/customXml" ds:itemID="{AC31FA05-D7DB-4BFF-92C1-87A5733141F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Office Theme</vt:lpstr>
      <vt:lpstr>Temp_16_9</vt:lpstr>
      <vt:lpstr>PowerPoint Presentation</vt:lpstr>
      <vt:lpstr>15,000 units installed, 60,000 safer homes…</vt:lpstr>
      <vt:lpstr>What fire risks can we eliminate with external storage?</vt:lpstr>
      <vt:lpstr>Waste &amp; Recycling</vt:lpstr>
      <vt:lpstr>Waste Fires</vt:lpstr>
      <vt:lpstr>Internal Waste Storage</vt:lpstr>
      <vt:lpstr>Change to External Storage</vt:lpstr>
      <vt:lpstr>PowerPoint Presentation</vt:lpstr>
      <vt:lpstr>Powered Mobility</vt:lpstr>
      <vt:lpstr>Mobility Scooters</vt:lpstr>
      <vt:lpstr>E-bikes / Scooters</vt:lpstr>
      <vt:lpstr>External Stores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</cp:revision>
  <dcterms:created xsi:type="dcterms:W3CDTF">2022-10-05T13:12:36Z</dcterms:created>
  <dcterms:modified xsi:type="dcterms:W3CDTF">2022-10-05T13:18:59Z</dcterms:modified>
</cp:coreProperties>
</file>