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09" r:id="rId5"/>
  </p:sldMasterIdLst>
  <p:notesMasterIdLst>
    <p:notesMasterId r:id="rId44"/>
  </p:notesMasterIdLst>
  <p:sldIdLst>
    <p:sldId id="997" r:id="rId6"/>
    <p:sldId id="1079" r:id="rId7"/>
    <p:sldId id="1081" r:id="rId8"/>
    <p:sldId id="1080" r:id="rId9"/>
    <p:sldId id="1082" r:id="rId10"/>
    <p:sldId id="1087" r:id="rId11"/>
    <p:sldId id="998" r:id="rId12"/>
    <p:sldId id="1020" r:id="rId13"/>
    <p:sldId id="1088" r:id="rId14"/>
    <p:sldId id="1089" r:id="rId15"/>
    <p:sldId id="1090" r:id="rId16"/>
    <p:sldId id="1091" r:id="rId17"/>
    <p:sldId id="1093" r:id="rId18"/>
    <p:sldId id="574" r:id="rId19"/>
    <p:sldId id="571" r:id="rId20"/>
    <p:sldId id="1094" r:id="rId21"/>
    <p:sldId id="1095" r:id="rId22"/>
    <p:sldId id="572" r:id="rId23"/>
    <p:sldId id="573" r:id="rId24"/>
    <p:sldId id="1097" r:id="rId25"/>
    <p:sldId id="1098" r:id="rId26"/>
    <p:sldId id="1099" r:id="rId27"/>
    <p:sldId id="1100" r:id="rId28"/>
    <p:sldId id="1101" r:id="rId29"/>
    <p:sldId id="1103" r:id="rId30"/>
    <p:sldId id="1102" r:id="rId31"/>
    <p:sldId id="1104" r:id="rId32"/>
    <p:sldId id="1105" r:id="rId33"/>
    <p:sldId id="1106" r:id="rId34"/>
    <p:sldId id="1108" r:id="rId35"/>
    <p:sldId id="1107" r:id="rId36"/>
    <p:sldId id="1042" r:id="rId37"/>
    <p:sldId id="1084" r:id="rId38"/>
    <p:sldId id="1110" r:id="rId39"/>
    <p:sldId id="1085" r:id="rId40"/>
    <p:sldId id="1001" r:id="rId41"/>
    <p:sldId id="898" r:id="rId42"/>
    <p:sldId id="104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5407F4-2CFB-4877-9E16-81E357B01964}">
          <p14:sldIdLst>
            <p14:sldId id="997"/>
            <p14:sldId id="1079"/>
            <p14:sldId id="1081"/>
            <p14:sldId id="1080"/>
            <p14:sldId id="1082"/>
            <p14:sldId id="1087"/>
            <p14:sldId id="998"/>
            <p14:sldId id="1020"/>
            <p14:sldId id="1088"/>
            <p14:sldId id="1089"/>
            <p14:sldId id="1090"/>
            <p14:sldId id="1091"/>
            <p14:sldId id="1093"/>
            <p14:sldId id="574"/>
            <p14:sldId id="571"/>
            <p14:sldId id="1094"/>
            <p14:sldId id="1095"/>
            <p14:sldId id="572"/>
            <p14:sldId id="573"/>
            <p14:sldId id="1097"/>
            <p14:sldId id="1098"/>
            <p14:sldId id="1099"/>
            <p14:sldId id="1100"/>
            <p14:sldId id="1101"/>
            <p14:sldId id="1103"/>
            <p14:sldId id="1102"/>
            <p14:sldId id="1104"/>
            <p14:sldId id="1105"/>
            <p14:sldId id="1106"/>
            <p14:sldId id="1108"/>
            <p14:sldId id="1107"/>
            <p14:sldId id="1042"/>
            <p14:sldId id="1084"/>
            <p14:sldId id="1110"/>
            <p14:sldId id="1085"/>
            <p14:sldId id="1001"/>
            <p14:sldId id="898"/>
            <p14:sldId id="104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Kerr" initials="KK" lastIdx="1" clrIdx="0">
    <p:extLst>
      <p:ext uri="{19B8F6BF-5375-455C-9EA6-DF929625EA0E}">
        <p15:presenceInfo xmlns:p15="http://schemas.microsoft.com/office/powerpoint/2012/main" userId="Kelly Ke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A015D-BD03-4C2E-ADC7-89B92EEDA893}" v="94" dt="2022-10-01T16:38:56.129"/>
    <p1510:client id="{233076B1-9177-4848-8145-DB6D12AF0F1C}" v="12" dt="2022-10-02T09:52:32.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54DF9-75B0-46A4-9467-F86C21736EF9}" type="datetimeFigureOut">
              <a:rPr lang="en-GB" smtClean="0"/>
              <a:t>02/10/2022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F810C-66FE-432E-83D6-A5BA4C91F6CB}" type="slidenum">
              <a:rPr lang="en-GB" smtClean="0"/>
              <a:t>‹#›</a:t>
            </a:fld>
            <a:endParaRPr lang="en-GB" dirty="0"/>
          </a:p>
        </p:txBody>
      </p:sp>
    </p:spTree>
    <p:extLst>
      <p:ext uri="{BB962C8B-B14F-4D97-AF65-F5344CB8AC3E}">
        <p14:creationId xmlns:p14="http://schemas.microsoft.com/office/powerpoint/2010/main" val="393552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A6D51F4-9D35-418F-9B3A-9BDD75B65E43}"/>
              </a:ext>
            </a:extLst>
          </p:cNvPr>
          <p:cNvGrpSpPr/>
          <p:nvPr userDrawn="1"/>
        </p:nvGrpSpPr>
        <p:grpSpPr>
          <a:xfrm>
            <a:off x="-1" y="4677878"/>
            <a:ext cx="12192001" cy="2180122"/>
            <a:chOff x="2209800" y="4001293"/>
            <a:chExt cx="7553325" cy="1561466"/>
          </a:xfrm>
        </p:grpSpPr>
        <p:pic>
          <p:nvPicPr>
            <p:cNvPr id="8" name="Picture 7">
              <a:extLst>
                <a:ext uri="{FF2B5EF4-FFF2-40B4-BE49-F238E27FC236}">
                  <a16:creationId xmlns:a16="http://schemas.microsoft.com/office/drawing/2014/main" id="{6B3D5470-8DC0-4094-A994-3C52D6ADAA3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209800" y="4001294"/>
              <a:ext cx="7553325" cy="1561465"/>
            </a:xfrm>
            <a:prstGeom prst="rect">
              <a:avLst/>
            </a:prstGeom>
          </p:spPr>
        </p:pic>
        <p:sp>
          <p:nvSpPr>
            <p:cNvPr id="12" name="Rectangle: Rounded Corners 11">
              <a:extLst>
                <a:ext uri="{FF2B5EF4-FFF2-40B4-BE49-F238E27FC236}">
                  <a16:creationId xmlns:a16="http://schemas.microsoft.com/office/drawing/2014/main" id="{2CB51E74-69CB-4C00-95EF-E2E4B5FB7477}"/>
                </a:ext>
              </a:extLst>
            </p:cNvPr>
            <p:cNvSpPr/>
            <p:nvPr userDrawn="1"/>
          </p:nvSpPr>
          <p:spPr>
            <a:xfrm>
              <a:off x="3147461" y="4001293"/>
              <a:ext cx="5707781" cy="589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E4DCB440-7771-4F50-A201-584785E81804}"/>
                </a:ext>
              </a:extLst>
            </p:cNvPr>
            <p:cNvSpPr/>
            <p:nvPr userDrawn="1"/>
          </p:nvSpPr>
          <p:spPr>
            <a:xfrm>
              <a:off x="4783755" y="4591250"/>
              <a:ext cx="2377441" cy="693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724EB74D-2BD1-44F3-86A9-9DD9A6516AE3}"/>
              </a:ext>
            </a:extLst>
          </p:cNvPr>
          <p:cNvSpPr>
            <a:spLocks noGrp="1"/>
          </p:cNvSpPr>
          <p:nvPr>
            <p:ph type="ctrTitle"/>
          </p:nvPr>
        </p:nvSpPr>
        <p:spPr>
          <a:xfrm>
            <a:off x="1548032" y="2019410"/>
            <a:ext cx="9144000" cy="2387600"/>
          </a:xfrm>
        </p:spPr>
        <p:txBody>
          <a:bodyPr anchor="b"/>
          <a:lstStyle>
            <a:lvl1pPr algn="ctr">
              <a:defRPr sz="6000">
                <a:solidFill>
                  <a:srgbClr val="002069"/>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D7BD07A-9173-4395-A27E-2A32779024D1}"/>
              </a:ext>
            </a:extLst>
          </p:cNvPr>
          <p:cNvSpPr>
            <a:spLocks noGrp="1"/>
          </p:cNvSpPr>
          <p:nvPr>
            <p:ph type="subTitle" idx="1"/>
          </p:nvPr>
        </p:nvSpPr>
        <p:spPr>
          <a:xfrm>
            <a:off x="1548032" y="4411517"/>
            <a:ext cx="9144000" cy="2180120"/>
          </a:xfrm>
        </p:spPr>
        <p:txBody>
          <a:bodyPr>
            <a:normAutofit/>
          </a:bodyPr>
          <a:lstStyle>
            <a:lvl1pPr marL="0" indent="0" algn="ctr">
              <a:buNone/>
              <a:defRPr sz="3200" b="1">
                <a:solidFill>
                  <a:srgbClr val="00206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a:extLst>
              <a:ext uri="{FF2B5EF4-FFF2-40B4-BE49-F238E27FC236}">
                <a16:creationId xmlns:a16="http://schemas.microsoft.com/office/drawing/2014/main" id="{0756420E-24F1-466E-8C45-1612B8439CD6}"/>
              </a:ext>
            </a:extLst>
          </p:cNvPr>
          <p:cNvPicPr/>
          <p:nvPr userDrawn="1"/>
        </p:nvPicPr>
        <p:blipFill rotWithShape="1">
          <a:blip r:embed="rId3">
            <a:extLst>
              <a:ext uri="{28A0092B-C50C-407E-A947-70E740481C1C}">
                <a14:useLocalDpi xmlns:a14="http://schemas.microsoft.com/office/drawing/2010/main" val="0"/>
              </a:ext>
            </a:extLst>
          </a:blip>
          <a:srcRect l="6911" t="85523" r="26896" b="-975"/>
          <a:stretch/>
        </p:blipFill>
        <p:spPr bwMode="auto">
          <a:xfrm>
            <a:off x="4668252" y="0"/>
            <a:ext cx="7522372" cy="1241659"/>
          </a:xfrm>
          <a:prstGeom prst="rect">
            <a:avLst/>
          </a:prstGeom>
          <a:ln>
            <a:noFill/>
          </a:ln>
          <a:extLst>
            <a:ext uri="{53640926-AAD7-44D8-BBD7-CCE9431645EC}">
              <a14:shadowObscured xmlns:a14="http://schemas.microsoft.com/office/drawing/2010/main"/>
            </a:ext>
          </a:extLst>
        </p:spPr>
      </p:pic>
      <p:pic>
        <p:nvPicPr>
          <p:cNvPr id="14" name="Picture 13" descr="Logo&#10;&#10;Description automatically generated">
            <a:extLst>
              <a:ext uri="{FF2B5EF4-FFF2-40B4-BE49-F238E27FC236}">
                <a16:creationId xmlns:a16="http://schemas.microsoft.com/office/drawing/2014/main" id="{7516E8AC-3791-4D35-A528-474AF7F2A60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765" y="127889"/>
            <a:ext cx="1101846" cy="1393002"/>
          </a:xfrm>
          <a:prstGeom prst="rect">
            <a:avLst/>
          </a:prstGeom>
          <a:noFill/>
        </p:spPr>
      </p:pic>
    </p:spTree>
    <p:extLst>
      <p:ext uri="{BB962C8B-B14F-4D97-AF65-F5344CB8AC3E}">
        <p14:creationId xmlns:p14="http://schemas.microsoft.com/office/powerpoint/2010/main" val="88659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DA54-E4C4-48EC-8195-D55247476B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91DDED-5622-4675-951D-C5F4C9F4BB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B973F-A848-4B46-A211-4180274241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093164D-6348-4B2B-98E8-EA6E78755A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FD51FF0-6CDD-4742-BBEE-1A2F86F0F2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67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14F16-04E0-46BF-B20D-4A137E1F52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0B01A8-9FE2-4CD4-8480-916D8829E6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FEEDD6-D869-46B3-9853-A1CE72197E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58D3C7-C181-4F5A-9A6C-F6F26F3F04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C6FFD04-DD2F-430D-9F1E-C7370CB095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086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49C199-EE6D-4525-A650-93211C87E9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347" t="1104" b="6450"/>
          <a:stretch/>
        </p:blipFill>
        <p:spPr>
          <a:xfrm>
            <a:off x="0" y="0"/>
            <a:ext cx="1914003" cy="6281286"/>
          </a:xfrm>
          <a:prstGeom prst="rect">
            <a:avLst/>
          </a:prstGeom>
        </p:spPr>
      </p:pic>
      <p:sp>
        <p:nvSpPr>
          <p:cNvPr id="2" name="Title 1">
            <a:extLst>
              <a:ext uri="{FF2B5EF4-FFF2-40B4-BE49-F238E27FC236}">
                <a16:creationId xmlns:a16="http://schemas.microsoft.com/office/drawing/2014/main" id="{92255187-AC4E-42FB-ABAD-8ACCD2169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28071E-C61E-4BFF-B76E-2031AF90DD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305F46-18E4-4B50-BD61-6909BC8F65D9}"/>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5" name="Footer Placeholder 4">
            <a:extLst>
              <a:ext uri="{FF2B5EF4-FFF2-40B4-BE49-F238E27FC236}">
                <a16:creationId xmlns:a16="http://schemas.microsoft.com/office/drawing/2014/main" id="{4FC18AFC-2FA0-46F4-93B0-2108A3D78C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C928A5-1894-488F-B95E-7FB051DCB153}"/>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1980928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8057-4FFE-4065-8922-D29E86A633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C93985-0283-4FED-8240-BE5B055F31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BBC9F0-6627-40F1-8908-CF8920DD5D00}"/>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5" name="Footer Placeholder 4">
            <a:extLst>
              <a:ext uri="{FF2B5EF4-FFF2-40B4-BE49-F238E27FC236}">
                <a16:creationId xmlns:a16="http://schemas.microsoft.com/office/drawing/2014/main" id="{E34E0760-D25B-4AC9-866F-8708235450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0F1008C-3C4C-4A86-909B-E19182ECD728}"/>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2828814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8853-5D71-4F4B-B543-6003B43A0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6F4321-B099-49D7-AEBB-DB9C645D7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0D47BC-EC5D-4779-86A5-1EF89EE8FD01}"/>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5" name="Footer Placeholder 4">
            <a:extLst>
              <a:ext uri="{FF2B5EF4-FFF2-40B4-BE49-F238E27FC236}">
                <a16:creationId xmlns:a16="http://schemas.microsoft.com/office/drawing/2014/main" id="{50FEF2E0-E166-4BB5-97DB-CCA588C6D7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C7F27C3-D4B2-42A9-9668-64367BDD7747}"/>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64203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2FA8-44E5-4BB8-BE39-80D2DBACF6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7F107D-CCCB-49F6-9E54-02EAAD0999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CBA62A-9298-4976-988B-1F5FC6CF78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FB2D82-68A4-4D02-BA74-ED4809B084D0}"/>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6" name="Footer Placeholder 5">
            <a:extLst>
              <a:ext uri="{FF2B5EF4-FFF2-40B4-BE49-F238E27FC236}">
                <a16:creationId xmlns:a16="http://schemas.microsoft.com/office/drawing/2014/main" id="{AF184B84-4615-4B95-8873-99BB702FEE2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1341202-2CCF-4879-9F32-35CF5A1468F2}"/>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3895687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3BE9-CAF9-44EB-B0B9-82AE83CC2A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68ADC7-A19F-47E6-8EA9-2711059E72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649FCA-186B-46CC-994A-663F15F793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C7B720-C711-421B-9FE9-EDC6702E75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0D1BAB-FB94-4B6F-9901-78C0AF845A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43BC62-0C79-45D7-9F41-8CDB3D91FA36}"/>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8" name="Footer Placeholder 7">
            <a:extLst>
              <a:ext uri="{FF2B5EF4-FFF2-40B4-BE49-F238E27FC236}">
                <a16:creationId xmlns:a16="http://schemas.microsoft.com/office/drawing/2014/main" id="{F33AC08D-F3E9-4DA0-910A-FDC57BC8FBB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AC8CB51-EEC9-48BC-8B88-4645D06EB7DE}"/>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3847120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85CC-A7A8-46E5-9E44-96EB8026F8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BF0A79-11E5-4123-B1EB-C739F5DF2700}"/>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4" name="Footer Placeholder 3">
            <a:extLst>
              <a:ext uri="{FF2B5EF4-FFF2-40B4-BE49-F238E27FC236}">
                <a16:creationId xmlns:a16="http://schemas.microsoft.com/office/drawing/2014/main" id="{682E61E4-25F3-4F45-8093-696D9878CA0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CDC0B92-FB00-4F01-ABE6-8A1456E75085}"/>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3675155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44B83-7DDD-46A0-ABB9-BAF6DCB74D78}"/>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3" name="Footer Placeholder 2">
            <a:extLst>
              <a:ext uri="{FF2B5EF4-FFF2-40B4-BE49-F238E27FC236}">
                <a16:creationId xmlns:a16="http://schemas.microsoft.com/office/drawing/2014/main" id="{CE3AC4B0-11EA-489F-9E27-645868DBD1B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74054A2-D535-4EB5-9203-07FA3C7FA46E}"/>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3298326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3D60-A5FE-40A3-84F4-9773382B0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491C46-1781-481C-A820-74D6CF5068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2D0158-2319-4018-BD33-98F3A3FB4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E92B46-2ABF-44D8-A1C2-34AE1B145990}"/>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6" name="Footer Placeholder 5">
            <a:extLst>
              <a:ext uri="{FF2B5EF4-FFF2-40B4-BE49-F238E27FC236}">
                <a16:creationId xmlns:a16="http://schemas.microsoft.com/office/drawing/2014/main" id="{7D1C2AD5-6403-4AA1-958E-201176B1259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D014845-45B1-4D2E-8D6B-C9B801182B6A}"/>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55447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4B3B-04FF-45A3-8EBF-746A7D038E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09CCD8-34FE-47BB-9F94-092817B1A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F9287-385C-4721-BA13-309A1FCECC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89EF3BD-7A2F-4471-AD44-0A27AA6BB6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B95C80-979D-47A4-B0B0-C607DBC2AA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30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BE5A-DAD3-43E8-A8F0-CA0E143E3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ED80FA-3534-4E64-A19C-2471282ED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2BAD4A9-E0C1-490E-A540-9B6D6666A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6E63A0-7156-4973-883B-36CE5E5F2319}"/>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6" name="Footer Placeholder 5">
            <a:extLst>
              <a:ext uri="{FF2B5EF4-FFF2-40B4-BE49-F238E27FC236}">
                <a16:creationId xmlns:a16="http://schemas.microsoft.com/office/drawing/2014/main" id="{3D14FB51-2CD6-46AA-A323-165F0904906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598AA64-83D0-403C-B65F-AF27BC278545}"/>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860330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04D0A-E4DF-4726-819D-73CE47FE22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55994A-FBAF-4C15-B85A-17392CA2F8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49C9A-0076-4B88-922C-9698A3D8DF8A}"/>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5" name="Footer Placeholder 4">
            <a:extLst>
              <a:ext uri="{FF2B5EF4-FFF2-40B4-BE49-F238E27FC236}">
                <a16:creationId xmlns:a16="http://schemas.microsoft.com/office/drawing/2014/main" id="{5F8DE038-A2D4-46EB-A683-94260285DC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A2EDCE-BFB7-408A-891E-9B0C1737DFDF}"/>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3120454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4FFB-251E-4E75-9919-A01AAEE73E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545434-242A-459F-8D00-F4FBCDF8F4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329BF-4A93-456E-989B-36524108C059}"/>
              </a:ext>
            </a:extLst>
          </p:cNvPr>
          <p:cNvSpPr>
            <a:spLocks noGrp="1"/>
          </p:cNvSpPr>
          <p:nvPr>
            <p:ph type="dt" sz="half" idx="10"/>
          </p:nvPr>
        </p:nvSpPr>
        <p:spPr/>
        <p:txBody>
          <a:bodyPr/>
          <a:lstStyle/>
          <a:p>
            <a:fld id="{6617121A-4AD1-4BE6-BD10-F76A6F0C637D}" type="datetimeFigureOut">
              <a:rPr lang="en-GB" smtClean="0"/>
              <a:t>02/10/2022</a:t>
            </a:fld>
            <a:endParaRPr lang="en-GB" dirty="0"/>
          </a:p>
        </p:txBody>
      </p:sp>
      <p:sp>
        <p:nvSpPr>
          <p:cNvPr id="5" name="Footer Placeholder 4">
            <a:extLst>
              <a:ext uri="{FF2B5EF4-FFF2-40B4-BE49-F238E27FC236}">
                <a16:creationId xmlns:a16="http://schemas.microsoft.com/office/drawing/2014/main" id="{9B62A427-5ECF-4A78-9A78-285FA4007E1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9EEAAE-75ED-46A1-BC45-32CB14B7F909}"/>
              </a:ext>
            </a:extLst>
          </p:cNvPr>
          <p:cNvSpPr>
            <a:spLocks noGrp="1"/>
          </p:cNvSpPr>
          <p:nvPr>
            <p:ph type="sldNum" sz="quarter" idx="12"/>
          </p:nvPr>
        </p:nvSpPr>
        <p:spPr/>
        <p:txBody>
          <a:bodyPr/>
          <a:lstStyle/>
          <a:p>
            <a:fld id="{02FDCB40-8B80-43CB-A8E1-F73DCD124956}" type="slidenum">
              <a:rPr lang="en-GB" smtClean="0"/>
              <a:t>‹#›</a:t>
            </a:fld>
            <a:endParaRPr lang="en-GB" dirty="0"/>
          </a:p>
        </p:txBody>
      </p:sp>
    </p:spTree>
    <p:extLst>
      <p:ext uri="{BB962C8B-B14F-4D97-AF65-F5344CB8AC3E}">
        <p14:creationId xmlns:p14="http://schemas.microsoft.com/office/powerpoint/2010/main" val="260428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9E06-CA7D-43CB-9DB7-C3919D1294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38B58E-3AA7-49A9-9B60-5341843F170B}"/>
              </a:ext>
            </a:extLst>
          </p:cNvPr>
          <p:cNvSpPr>
            <a:spLocks noGrp="1"/>
          </p:cNvSpPr>
          <p:nvPr>
            <p:ph type="body" idx="1"/>
          </p:nvPr>
        </p:nvSpPr>
        <p:spPr>
          <a:xfrm>
            <a:off x="831850" y="4589463"/>
            <a:ext cx="10515600" cy="1500187"/>
          </a:xfrm>
        </p:spPr>
        <p:txBody>
          <a:bodyPr/>
          <a:lstStyle>
            <a:lvl1pPr marL="0" indent="0">
              <a:buNone/>
              <a:defRPr sz="2400">
                <a:solidFill>
                  <a:srgbClr val="004F7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1318AF-1E86-45EB-A9F2-DB021647A4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60934E2-FBE7-4B56-BD12-1CD5C166153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60F4965-A451-47AA-8F49-0FE9C5A1F7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5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5D00-E7B3-4542-8AF5-12FE9CE683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81D325-411D-43D8-8DCE-47CC37CFE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D63167-A41B-4E38-B80A-29397717B5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242F96-D324-456C-A5AA-775D08C4D1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DA595F4-9A51-40AA-B36B-5B1782D18D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E3DD27F-0559-4228-AB2C-62D8263BEC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15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24C0-9105-4E03-B84A-2CBDDFFD66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E8A596-B3E8-4211-B48B-0EB8BF925E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F32772-2A3E-4FFF-8D80-9710AC9082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B8E5FB-BE2F-4CE9-B617-CFA4B2F09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AA5F0C-E35A-4F70-ADA6-B3D951548B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A8C4AA-58C4-405E-9EA2-7F301EC991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0C56C8E-676F-4FBC-8A22-C4E8B63A26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196BB8-4ED9-4F0A-98C7-83E3202C54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34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C8C5-660D-495F-B9A9-E47FC2BAA1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383004-78D5-4E1C-812E-9149F717C9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FAD9D6B-4935-4C26-9A38-7BA1DFC692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D2ED870-BB6F-4FA5-8A72-2C575BEB79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72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25166-F2DD-4ACC-9DED-6528AA3340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197BE247-C300-4AF6-8614-BE3C153E57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E60482E-ACD3-477A-8DB9-DB63AEA4B7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62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FB1C-F6A3-469F-B8ED-20F754C66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7054DF-CCC5-4AAB-AE5E-6B80DF16E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6F84EB-D83D-4F17-9443-44C2AA9C2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46B180-93F8-452C-8990-D05915A42C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FC5F06E-0D63-43F7-B754-57FD755F8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13962F8-0190-4CD3-99FC-55EA8821A9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58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45F4-E6E1-4C2E-A4DC-6266B8EAF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32174D-CC41-4B57-8027-3682C021C2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6111458-A8A1-4D5A-BDDF-A6DBA0AD9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82C2E-12A3-4BD0-8930-DF194366D9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AC6DAFC-0B39-4180-92AB-E9E9ECAF9E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D52532F-EE4A-4ABE-81DD-CCB93FA2A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43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6E719A-0FE3-4963-A967-34E19D3729F8}"/>
              </a:ext>
            </a:extLst>
          </p:cNvPr>
          <p:cNvPicPr>
            <a:picLocks noChangeAspect="1"/>
          </p:cNvPicPr>
          <p:nvPr userDrawn="1"/>
        </p:nvPicPr>
        <p:blipFill>
          <a:blip r:embed="rId13"/>
          <a:stretch>
            <a:fillRect/>
          </a:stretch>
        </p:blipFill>
        <p:spPr>
          <a:xfrm>
            <a:off x="71391" y="51442"/>
            <a:ext cx="698737" cy="880177"/>
          </a:xfrm>
          <a:prstGeom prst="rect">
            <a:avLst/>
          </a:prstGeom>
        </p:spPr>
      </p:pic>
      <p:grpSp>
        <p:nvGrpSpPr>
          <p:cNvPr id="14" name="Group 13">
            <a:extLst>
              <a:ext uri="{FF2B5EF4-FFF2-40B4-BE49-F238E27FC236}">
                <a16:creationId xmlns:a16="http://schemas.microsoft.com/office/drawing/2014/main" id="{48457160-4140-4B42-B298-F727E6B8F0EC}"/>
              </a:ext>
            </a:extLst>
          </p:cNvPr>
          <p:cNvGrpSpPr/>
          <p:nvPr userDrawn="1"/>
        </p:nvGrpSpPr>
        <p:grpSpPr>
          <a:xfrm>
            <a:off x="-1" y="4677878"/>
            <a:ext cx="12192001" cy="2180122"/>
            <a:chOff x="2209800" y="4001293"/>
            <a:chExt cx="7553325" cy="1561466"/>
          </a:xfrm>
        </p:grpSpPr>
        <p:pic>
          <p:nvPicPr>
            <p:cNvPr id="10" name="Picture 9">
              <a:extLst>
                <a:ext uri="{FF2B5EF4-FFF2-40B4-BE49-F238E27FC236}">
                  <a16:creationId xmlns:a16="http://schemas.microsoft.com/office/drawing/2014/main" id="{D0D07133-29D9-4092-AF3B-0D2D230D7C5F}"/>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2209800" y="4001294"/>
              <a:ext cx="7553325" cy="1561465"/>
            </a:xfrm>
            <a:prstGeom prst="rect">
              <a:avLst/>
            </a:prstGeom>
          </p:spPr>
        </p:pic>
        <p:sp>
          <p:nvSpPr>
            <p:cNvPr id="9" name="Rectangle: Rounded Corners 8">
              <a:extLst>
                <a:ext uri="{FF2B5EF4-FFF2-40B4-BE49-F238E27FC236}">
                  <a16:creationId xmlns:a16="http://schemas.microsoft.com/office/drawing/2014/main" id="{7F168940-05C8-40AF-8258-0A2FC2802617}"/>
                </a:ext>
              </a:extLst>
            </p:cNvPr>
            <p:cNvSpPr/>
            <p:nvPr userDrawn="1"/>
          </p:nvSpPr>
          <p:spPr>
            <a:xfrm>
              <a:off x="3147461" y="4001293"/>
              <a:ext cx="5707781" cy="589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CF9BC34-63BB-4CF3-A3C9-01D769FA0708}"/>
                </a:ext>
              </a:extLst>
            </p:cNvPr>
            <p:cNvSpPr/>
            <p:nvPr userDrawn="1"/>
          </p:nvSpPr>
          <p:spPr>
            <a:xfrm>
              <a:off x="4783755" y="4591250"/>
              <a:ext cx="2377441" cy="693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3D262E38-0C44-45FD-97A4-B8A1E1452F39}"/>
              </a:ext>
            </a:extLst>
          </p:cNvPr>
          <p:cNvPicPr/>
          <p:nvPr userDrawn="1"/>
        </p:nvPicPr>
        <p:blipFill rotWithShape="1">
          <a:blip r:embed="rId15">
            <a:extLst>
              <a:ext uri="{28A0092B-C50C-407E-A947-70E740481C1C}">
                <a14:useLocalDpi xmlns:a14="http://schemas.microsoft.com/office/drawing/2010/main" val="0"/>
              </a:ext>
            </a:extLst>
          </a:blip>
          <a:srcRect l="6911" t="85523" r="26896" b="-975"/>
          <a:stretch/>
        </p:blipFill>
        <p:spPr bwMode="auto">
          <a:xfrm>
            <a:off x="7738712" y="0"/>
            <a:ext cx="4432661" cy="1057275"/>
          </a:xfrm>
          <a:prstGeom prst="rect">
            <a:avLst/>
          </a:prstGeom>
          <a:ln>
            <a:noFill/>
          </a:ln>
          <a:extLst>
            <a:ext uri="{53640926-AAD7-44D8-BBD7-CCE9431645EC}">
              <a14:shadowObscured xmlns:a14="http://schemas.microsoft.com/office/drawing/2010/main"/>
            </a:ext>
          </a:extLst>
        </p:spPr>
      </p:pic>
      <p:sp>
        <p:nvSpPr>
          <p:cNvPr id="2" name="Title Placeholder 1">
            <a:extLst>
              <a:ext uri="{FF2B5EF4-FFF2-40B4-BE49-F238E27FC236}">
                <a16:creationId xmlns:a16="http://schemas.microsoft.com/office/drawing/2014/main" id="{2024A201-5CC9-433F-B844-8A08EC6A6509}"/>
              </a:ext>
            </a:extLst>
          </p:cNvPr>
          <p:cNvSpPr>
            <a:spLocks noGrp="1"/>
          </p:cNvSpPr>
          <p:nvPr>
            <p:ph type="title"/>
          </p:nvPr>
        </p:nvSpPr>
        <p:spPr>
          <a:xfrm>
            <a:off x="838200" y="365125"/>
            <a:ext cx="761140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993503-F3B5-4E27-8F35-3EA32A198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530F12-C557-4C78-8971-FED01B7FA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67045B-B051-416A-94F4-AE8D67EFB9C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2F7B7DE-C07F-4EC4-B069-A75B686012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21F296B-15A4-436A-B4FB-CEC36FD7E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CCE0A6-3CEF-46DB-AE1C-7E0CD4100A0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1235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b="0" kern="1200">
          <a:solidFill>
            <a:srgbClr val="0020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618ED5-A789-4127-AD7A-1C6483306F2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46297" b="65963"/>
          <a:stretch/>
        </p:blipFill>
        <p:spPr>
          <a:xfrm>
            <a:off x="8474941" y="4545324"/>
            <a:ext cx="3717059" cy="2312676"/>
          </a:xfrm>
          <a:prstGeom prst="rect">
            <a:avLst/>
          </a:prstGeom>
        </p:spPr>
      </p:pic>
      <p:sp>
        <p:nvSpPr>
          <p:cNvPr id="2" name="Title Placeholder 1">
            <a:extLst>
              <a:ext uri="{FF2B5EF4-FFF2-40B4-BE49-F238E27FC236}">
                <a16:creationId xmlns:a16="http://schemas.microsoft.com/office/drawing/2014/main" id="{E455C110-508C-483E-BA21-2A0441EB1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F64DB0-1B31-4FCC-B361-5A7982C06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7E9EC1-9833-4871-9235-73C1B34D0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7121A-4AD1-4BE6-BD10-F76A6F0C637D}" type="datetimeFigureOut">
              <a:rPr lang="en-GB" smtClean="0"/>
              <a:t>02/10/2022</a:t>
            </a:fld>
            <a:endParaRPr lang="en-GB" dirty="0"/>
          </a:p>
        </p:txBody>
      </p:sp>
      <p:sp>
        <p:nvSpPr>
          <p:cNvPr id="5" name="Footer Placeholder 4">
            <a:extLst>
              <a:ext uri="{FF2B5EF4-FFF2-40B4-BE49-F238E27FC236}">
                <a16:creationId xmlns:a16="http://schemas.microsoft.com/office/drawing/2014/main" id="{5CDC9F2D-D6F3-4C14-BC03-6D428E4C70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F8B4558-F820-47B7-99BC-8A1FD5649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DCB40-8B80-43CB-A8E1-F73DCD124956}" type="slidenum">
              <a:rPr lang="en-GB" smtClean="0"/>
              <a:t>‹#›</a:t>
            </a:fld>
            <a:endParaRPr lang="en-GB" dirty="0"/>
          </a:p>
        </p:txBody>
      </p:sp>
      <p:pic>
        <p:nvPicPr>
          <p:cNvPr id="8" name="Picture 7">
            <a:extLst>
              <a:ext uri="{FF2B5EF4-FFF2-40B4-BE49-F238E27FC236}">
                <a16:creationId xmlns:a16="http://schemas.microsoft.com/office/drawing/2014/main" id="{CE3C1E5E-420D-46D0-A5B1-DE0D4CB92FB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17782" y="75063"/>
            <a:ext cx="1024770" cy="1071350"/>
          </a:xfrm>
          <a:prstGeom prst="rect">
            <a:avLst/>
          </a:prstGeom>
        </p:spPr>
      </p:pic>
    </p:spTree>
    <p:extLst>
      <p:ext uri="{BB962C8B-B14F-4D97-AF65-F5344CB8AC3E}">
        <p14:creationId xmlns:p14="http://schemas.microsoft.com/office/powerpoint/2010/main" val="152886082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4428-B286-40FA-85DD-C213BE430558}"/>
              </a:ext>
            </a:extLst>
          </p:cNvPr>
          <p:cNvSpPr>
            <a:spLocks noGrp="1"/>
          </p:cNvSpPr>
          <p:nvPr>
            <p:ph type="ctrTitle"/>
          </p:nvPr>
        </p:nvSpPr>
        <p:spPr>
          <a:xfrm>
            <a:off x="1524000" y="1335830"/>
            <a:ext cx="9144000" cy="2387600"/>
          </a:xfrm>
        </p:spPr>
        <p:txBody>
          <a:bodyPr/>
          <a:lstStyle/>
          <a:p>
            <a:r>
              <a:rPr lang="en-GB" dirty="0"/>
              <a:t>Building Safety Masterclass</a:t>
            </a:r>
          </a:p>
        </p:txBody>
      </p:sp>
      <p:sp>
        <p:nvSpPr>
          <p:cNvPr id="3" name="Subtitle 2">
            <a:extLst>
              <a:ext uri="{FF2B5EF4-FFF2-40B4-BE49-F238E27FC236}">
                <a16:creationId xmlns:a16="http://schemas.microsoft.com/office/drawing/2014/main" id="{B5CE37CE-E024-475C-8D5D-F2A12D6839FB}"/>
              </a:ext>
            </a:extLst>
          </p:cNvPr>
          <p:cNvSpPr>
            <a:spLocks noGrp="1"/>
          </p:cNvSpPr>
          <p:nvPr>
            <p:ph type="subTitle" idx="1"/>
          </p:nvPr>
        </p:nvSpPr>
        <p:spPr>
          <a:xfrm>
            <a:off x="1601298" y="3949878"/>
            <a:ext cx="9144000" cy="2180120"/>
          </a:xfrm>
        </p:spPr>
        <p:txBody>
          <a:bodyPr/>
          <a:lstStyle/>
          <a:p>
            <a:endParaRPr lang="en-GB" dirty="0"/>
          </a:p>
          <a:p>
            <a:r>
              <a:rPr lang="en-GB" sz="4000" dirty="0"/>
              <a:t>Procurement and how it is changing</a:t>
            </a:r>
          </a:p>
        </p:txBody>
      </p:sp>
      <p:pic>
        <p:nvPicPr>
          <p:cNvPr id="1026" name="Picture 2" descr="BIPE Sponsors - LP size-07-2">
            <a:extLst>
              <a:ext uri="{FF2B5EF4-FFF2-40B4-BE49-F238E27FC236}">
                <a16:creationId xmlns:a16="http://schemas.microsoft.com/office/drawing/2014/main" id="{CFCA30B8-CC1E-88FF-7474-19CD19B65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6" y="146617"/>
            <a:ext cx="3719123" cy="128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3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AA7E-D34F-DE7C-198D-20645F1049D0}"/>
              </a:ext>
            </a:extLst>
          </p:cNvPr>
          <p:cNvSpPr>
            <a:spLocks noGrp="1"/>
          </p:cNvSpPr>
          <p:nvPr>
            <p:ph type="title"/>
          </p:nvPr>
        </p:nvSpPr>
        <p:spPr>
          <a:xfrm>
            <a:off x="804449" y="190728"/>
            <a:ext cx="3505495" cy="1622321"/>
          </a:xfrm>
        </p:spPr>
        <p:txBody>
          <a:bodyPr>
            <a:normAutofit/>
          </a:bodyPr>
          <a:lstStyle/>
          <a:p>
            <a:r>
              <a:rPr lang="en-GB" dirty="0"/>
              <a:t>A Simpler Framework</a:t>
            </a:r>
          </a:p>
        </p:txBody>
      </p:sp>
      <p:sp>
        <p:nvSpPr>
          <p:cNvPr id="3" name="Content Placeholder 2">
            <a:extLst>
              <a:ext uri="{FF2B5EF4-FFF2-40B4-BE49-F238E27FC236}">
                <a16:creationId xmlns:a16="http://schemas.microsoft.com/office/drawing/2014/main" id="{5E4FC911-A189-5F19-044D-E05C641BB5B4}"/>
              </a:ext>
            </a:extLst>
          </p:cNvPr>
          <p:cNvSpPr>
            <a:spLocks noGrp="1"/>
          </p:cNvSpPr>
          <p:nvPr>
            <p:ph idx="1"/>
          </p:nvPr>
        </p:nvSpPr>
        <p:spPr>
          <a:xfrm>
            <a:off x="648927" y="1813049"/>
            <a:ext cx="3816537" cy="3785419"/>
          </a:xfrm>
        </p:spPr>
        <p:txBody>
          <a:bodyPr>
            <a:normAutofit/>
          </a:bodyPr>
          <a:lstStyle/>
          <a:p>
            <a:r>
              <a:rPr lang="en-GB" sz="2000" dirty="0"/>
              <a:t>Bill repeals all existing regulations into single framework</a:t>
            </a:r>
          </a:p>
          <a:p>
            <a:r>
              <a:rPr lang="en-GB" sz="2000" dirty="0"/>
              <a:t>Some of the differences applying to concessions, utilities and defence will remain</a:t>
            </a:r>
          </a:p>
          <a:p>
            <a:r>
              <a:rPr lang="en-GB" sz="2000" dirty="0"/>
              <a:t>Maintains concept of a CA (slightly tweaked), types of contracts that must be advertised &amp; thresholds</a:t>
            </a:r>
          </a:p>
        </p:txBody>
      </p:sp>
      <p:sp>
        <p:nvSpPr>
          <p:cNvPr id="2055" name="Rectangle 20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Keep It Simple - Summit Life Today - Summit Leadership">
            <a:extLst>
              <a:ext uri="{FF2B5EF4-FFF2-40B4-BE49-F238E27FC236}">
                <a16:creationId xmlns:a16="http://schemas.microsoft.com/office/drawing/2014/main" id="{C66388F0-CD8F-E053-0E2A-DC9FFAFC08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930068"/>
            <a:ext cx="6019331" cy="299461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2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F655-AAC2-44DB-BB94-C3483B75D5E6}"/>
              </a:ext>
            </a:extLst>
          </p:cNvPr>
          <p:cNvSpPr>
            <a:spLocks noGrp="1"/>
          </p:cNvSpPr>
          <p:nvPr>
            <p:ph type="title"/>
          </p:nvPr>
        </p:nvSpPr>
        <p:spPr>
          <a:xfrm>
            <a:off x="835542" y="116082"/>
            <a:ext cx="4944152" cy="1622321"/>
          </a:xfrm>
        </p:spPr>
        <p:txBody>
          <a:bodyPr>
            <a:normAutofit/>
          </a:bodyPr>
          <a:lstStyle/>
          <a:p>
            <a:r>
              <a:rPr lang="en-GB" dirty="0"/>
              <a:t>Principles &amp; Objectives</a:t>
            </a:r>
          </a:p>
        </p:txBody>
      </p:sp>
      <p:sp>
        <p:nvSpPr>
          <p:cNvPr id="3" name="Content Placeholder 2">
            <a:extLst>
              <a:ext uri="{FF2B5EF4-FFF2-40B4-BE49-F238E27FC236}">
                <a16:creationId xmlns:a16="http://schemas.microsoft.com/office/drawing/2014/main" id="{AA408961-7225-B704-0539-A63506F22EAD}"/>
              </a:ext>
            </a:extLst>
          </p:cNvPr>
          <p:cNvSpPr>
            <a:spLocks noGrp="1"/>
          </p:cNvSpPr>
          <p:nvPr>
            <p:ph idx="1"/>
          </p:nvPr>
        </p:nvSpPr>
        <p:spPr>
          <a:xfrm>
            <a:off x="664585" y="1738403"/>
            <a:ext cx="4944151" cy="3785419"/>
          </a:xfrm>
        </p:spPr>
        <p:txBody>
          <a:bodyPr>
            <a:normAutofit/>
          </a:bodyPr>
          <a:lstStyle/>
          <a:p>
            <a:r>
              <a:rPr lang="en-GB" sz="2000" dirty="0"/>
              <a:t>Maintains principles of transparency, equal treatment and non-discrimination</a:t>
            </a:r>
          </a:p>
          <a:p>
            <a:r>
              <a:rPr lang="en-GB" sz="2000" dirty="0"/>
              <a:t>New requirements including value for money, maximising public benefit and integrity</a:t>
            </a:r>
          </a:p>
          <a:p>
            <a:r>
              <a:rPr lang="en-GB" sz="2000" i="1" dirty="0"/>
              <a:t>Most Advantageous Tender </a:t>
            </a:r>
            <a:r>
              <a:rPr lang="en-GB" sz="2000" dirty="0"/>
              <a:t>replaces </a:t>
            </a:r>
            <a:r>
              <a:rPr lang="en-GB" sz="2000" i="1" dirty="0"/>
              <a:t>Most </a:t>
            </a:r>
            <a:r>
              <a:rPr lang="en-GB" sz="2000" b="1" i="1" dirty="0"/>
              <a:t>Economically</a:t>
            </a:r>
            <a:r>
              <a:rPr lang="en-GB" sz="2000" i="1" dirty="0"/>
              <a:t> Advantageous Tender</a:t>
            </a:r>
            <a:r>
              <a:rPr lang="en-GB" sz="2000" dirty="0"/>
              <a:t>   </a:t>
            </a:r>
          </a:p>
          <a:p>
            <a:r>
              <a:rPr lang="en-GB" sz="2000" dirty="0"/>
              <a:t>Bill allows Minister ability for Govt to publish strategic statements, which CAs must regard</a:t>
            </a:r>
          </a:p>
        </p:txBody>
      </p:sp>
      <p:sp>
        <p:nvSpPr>
          <p:cNvPr id="3079" name="Rectangle 307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The Basic Project Management Principles [2022 Edition]">
            <a:extLst>
              <a:ext uri="{FF2B5EF4-FFF2-40B4-BE49-F238E27FC236}">
                <a16:creationId xmlns:a16="http://schemas.microsoft.com/office/drawing/2014/main" id="{1819F4EA-F0D8-BF3E-906E-4C7D39BE0B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2168633"/>
            <a:ext cx="4475531" cy="251748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7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2ADC-E689-3BBD-8911-B86515421EA3}"/>
              </a:ext>
            </a:extLst>
          </p:cNvPr>
          <p:cNvSpPr>
            <a:spLocks noGrp="1"/>
          </p:cNvSpPr>
          <p:nvPr>
            <p:ph type="title"/>
          </p:nvPr>
        </p:nvSpPr>
        <p:spPr>
          <a:xfrm>
            <a:off x="906482" y="162735"/>
            <a:ext cx="4944152" cy="1622321"/>
          </a:xfrm>
        </p:spPr>
        <p:txBody>
          <a:bodyPr>
            <a:normAutofit/>
          </a:bodyPr>
          <a:lstStyle/>
          <a:p>
            <a:r>
              <a:rPr lang="en-GB" dirty="0"/>
              <a:t>Policing Procurement </a:t>
            </a:r>
          </a:p>
        </p:txBody>
      </p:sp>
      <p:sp>
        <p:nvSpPr>
          <p:cNvPr id="3" name="Content Placeholder 2">
            <a:extLst>
              <a:ext uri="{FF2B5EF4-FFF2-40B4-BE49-F238E27FC236}">
                <a16:creationId xmlns:a16="http://schemas.microsoft.com/office/drawing/2014/main" id="{8B97C52B-7F08-6BEB-B5AD-C5A4E624081F}"/>
              </a:ext>
            </a:extLst>
          </p:cNvPr>
          <p:cNvSpPr>
            <a:spLocks noGrp="1"/>
          </p:cNvSpPr>
          <p:nvPr>
            <p:ph idx="1"/>
          </p:nvPr>
        </p:nvSpPr>
        <p:spPr>
          <a:xfrm>
            <a:off x="664585" y="1879723"/>
            <a:ext cx="4944151" cy="3785419"/>
          </a:xfrm>
        </p:spPr>
        <p:txBody>
          <a:bodyPr>
            <a:normAutofit/>
          </a:bodyPr>
          <a:lstStyle/>
          <a:p>
            <a:r>
              <a:rPr lang="en-GB" sz="2000" dirty="0">
                <a:latin typeface="GDS Transport"/>
              </a:rPr>
              <a:t>New Procurement Review Unit (PRU) created</a:t>
            </a:r>
          </a:p>
          <a:p>
            <a:r>
              <a:rPr lang="en-GB" sz="2000" b="0" i="0" dirty="0">
                <a:effectLst/>
                <a:latin typeface="GDS Transport"/>
              </a:rPr>
              <a:t>Sits within the Cabinet Office made up of civil servants (advised by a </a:t>
            </a:r>
            <a:r>
              <a:rPr lang="en-GB" sz="2000" dirty="0">
                <a:latin typeface="GDS Transport"/>
              </a:rPr>
              <a:t>n</a:t>
            </a:r>
            <a:r>
              <a:rPr lang="en-GB" sz="2000" b="0" i="0" dirty="0">
                <a:effectLst/>
                <a:latin typeface="GDS Transport"/>
              </a:rPr>
              <a:t>on-statutory panel of subject matter experts)</a:t>
            </a:r>
          </a:p>
          <a:p>
            <a:r>
              <a:rPr lang="en-GB" sz="2000" b="0" i="0" dirty="0">
                <a:effectLst/>
                <a:latin typeface="GDS Transport"/>
              </a:rPr>
              <a:t>PRU’s main focus will be on addressing systemic or institutional breaches of the procurement regulations </a:t>
            </a:r>
            <a:endParaRPr lang="en-GB" sz="2000" dirty="0">
              <a:latin typeface="GDS Transport"/>
            </a:endParaRPr>
          </a:p>
          <a:p>
            <a:r>
              <a:rPr lang="en-GB" sz="2000" dirty="0">
                <a:latin typeface="GDS Transport"/>
              </a:rPr>
              <a:t>Legislation will be implemented to give PRU “limited powers”</a:t>
            </a:r>
            <a:endParaRPr lang="en-GB" sz="2000" dirty="0"/>
          </a:p>
          <a:p>
            <a:pPr marL="0" indent="0">
              <a:buNone/>
            </a:pPr>
            <a:endParaRPr lang="en-GB" sz="2000" dirty="0"/>
          </a:p>
        </p:txBody>
      </p:sp>
      <p:sp>
        <p:nvSpPr>
          <p:cNvPr id="4103" name="Rectangle 410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The Naughty Step' Children's Wall Sticker | Wall Stickers | Wall Decals">
            <a:extLst>
              <a:ext uri="{FF2B5EF4-FFF2-40B4-BE49-F238E27FC236}">
                <a16:creationId xmlns:a16="http://schemas.microsoft.com/office/drawing/2014/main" id="{092C16CB-790B-C001-55EF-730EAB9974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1189611"/>
            <a:ext cx="4475531" cy="447553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47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E960-1B70-EF53-7326-1E7055294008}"/>
              </a:ext>
            </a:extLst>
          </p:cNvPr>
          <p:cNvSpPr>
            <a:spLocks noGrp="1"/>
          </p:cNvSpPr>
          <p:nvPr>
            <p:ph type="title"/>
          </p:nvPr>
        </p:nvSpPr>
        <p:spPr>
          <a:xfrm>
            <a:off x="906482" y="112996"/>
            <a:ext cx="4944152" cy="1622321"/>
          </a:xfrm>
        </p:spPr>
        <p:txBody>
          <a:bodyPr>
            <a:normAutofit/>
          </a:bodyPr>
          <a:lstStyle/>
          <a:p>
            <a:r>
              <a:rPr lang="en-GB" dirty="0"/>
              <a:t>Procurement Options</a:t>
            </a:r>
          </a:p>
        </p:txBody>
      </p:sp>
      <p:sp>
        <p:nvSpPr>
          <p:cNvPr id="3" name="Content Placeholder 2">
            <a:extLst>
              <a:ext uri="{FF2B5EF4-FFF2-40B4-BE49-F238E27FC236}">
                <a16:creationId xmlns:a16="http://schemas.microsoft.com/office/drawing/2014/main" id="{03729C33-B591-1A9F-8D0F-AF1A2BAC6C24}"/>
              </a:ext>
            </a:extLst>
          </p:cNvPr>
          <p:cNvSpPr>
            <a:spLocks noGrp="1"/>
          </p:cNvSpPr>
          <p:nvPr>
            <p:ph idx="1"/>
          </p:nvPr>
        </p:nvSpPr>
        <p:spPr>
          <a:xfrm>
            <a:off x="484214" y="1735317"/>
            <a:ext cx="4944151" cy="3785419"/>
          </a:xfrm>
        </p:spPr>
        <p:txBody>
          <a:bodyPr>
            <a:normAutofit/>
          </a:bodyPr>
          <a:lstStyle/>
          <a:p>
            <a:pPr marL="0" indent="0">
              <a:buNone/>
            </a:pPr>
            <a:r>
              <a:rPr lang="en-GB" sz="1900" dirty="0"/>
              <a:t>There will be 3 options in the new Regulations</a:t>
            </a:r>
          </a:p>
          <a:p>
            <a:r>
              <a:rPr lang="en-GB" sz="1900" dirty="0"/>
              <a:t>A new </a:t>
            </a:r>
            <a:r>
              <a:rPr lang="en-GB" sz="1900" b="1" dirty="0"/>
              <a:t>flexible procedure </a:t>
            </a:r>
            <a:r>
              <a:rPr lang="en-GB" sz="1900" dirty="0"/>
              <a:t>that gives buyers freedom to negotiate and innovate to get the best from the private, charity and social enterprise sectors. </a:t>
            </a:r>
          </a:p>
          <a:p>
            <a:r>
              <a:rPr lang="en-GB" sz="1900" dirty="0"/>
              <a:t>An open procedure that buyers can use for simpler, ‘off the shelf’ competitions. </a:t>
            </a:r>
          </a:p>
          <a:p>
            <a:r>
              <a:rPr lang="en-GB" sz="1900" dirty="0"/>
              <a:t>A limited tendering procedure that buyers can use in certain circumstances, such as crisis or extreme urgency. </a:t>
            </a:r>
          </a:p>
          <a:p>
            <a:pPr marL="0" indent="0">
              <a:buNone/>
            </a:pPr>
            <a:endParaRPr lang="en-GB" sz="1900" dirty="0"/>
          </a:p>
        </p:txBody>
      </p:sp>
      <p:sp>
        <p:nvSpPr>
          <p:cNvPr id="5124" name="Rectangle 5126">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What are your Retirement Options?">
            <a:extLst>
              <a:ext uri="{FF2B5EF4-FFF2-40B4-BE49-F238E27FC236}">
                <a16:creationId xmlns:a16="http://schemas.microsoft.com/office/drawing/2014/main" id="{C64444C9-7E1C-0240-FD47-F95F190520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2437165"/>
            <a:ext cx="4475531" cy="198042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65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E50F-893A-4FB7-9FCC-DD47729C9261}"/>
              </a:ext>
            </a:extLst>
          </p:cNvPr>
          <p:cNvSpPr>
            <a:spLocks noGrp="1"/>
          </p:cNvSpPr>
          <p:nvPr>
            <p:ph type="title"/>
          </p:nvPr>
        </p:nvSpPr>
        <p:spPr>
          <a:xfrm>
            <a:off x="700072" y="98861"/>
            <a:ext cx="4944152" cy="1622321"/>
          </a:xfrm>
        </p:spPr>
        <p:txBody>
          <a:bodyPr>
            <a:normAutofit/>
          </a:bodyPr>
          <a:lstStyle/>
          <a:p>
            <a:r>
              <a:rPr lang="en-GB" sz="3700" dirty="0">
                <a:solidFill>
                  <a:srgbClr val="002069"/>
                </a:solidFill>
                <a:latin typeface="Arial" panose="020B0604020202020204" pitchFamily="34" charset="0"/>
                <a:cs typeface="Arial" panose="020B0604020202020204" pitchFamily="34" charset="0"/>
              </a:rPr>
              <a:t>Competitive Flexible Procedure</a:t>
            </a:r>
          </a:p>
        </p:txBody>
      </p:sp>
      <p:sp>
        <p:nvSpPr>
          <p:cNvPr id="3" name="Content Placeholder 2">
            <a:extLst>
              <a:ext uri="{FF2B5EF4-FFF2-40B4-BE49-F238E27FC236}">
                <a16:creationId xmlns:a16="http://schemas.microsoft.com/office/drawing/2014/main" id="{56D4A3B1-8B42-49AD-AF54-512D5187EC75}"/>
              </a:ext>
            </a:extLst>
          </p:cNvPr>
          <p:cNvSpPr>
            <a:spLocks noGrp="1"/>
          </p:cNvSpPr>
          <p:nvPr>
            <p:ph idx="1"/>
          </p:nvPr>
        </p:nvSpPr>
        <p:spPr>
          <a:xfrm>
            <a:off x="750930" y="1626637"/>
            <a:ext cx="4944151" cy="3785419"/>
          </a:xfrm>
        </p:spPr>
        <p:txBody>
          <a:bodyPr vert="horz" lIns="91440" tIns="45720" rIns="91440" bIns="45720" rtlCol="0">
            <a:normAutofit/>
          </a:bodyPr>
          <a:lstStyle/>
          <a:p>
            <a:r>
              <a:rPr lang="en-GB" sz="2400" dirty="0"/>
              <a:t>‘Minimal detailed rules’</a:t>
            </a:r>
          </a:p>
          <a:p>
            <a:r>
              <a:rPr lang="en-GB" sz="2400" dirty="0"/>
              <a:t>Similar to current ‘light touch’ regime</a:t>
            </a:r>
          </a:p>
          <a:p>
            <a:r>
              <a:rPr lang="en-GB" sz="2400" dirty="0"/>
              <a:t>Replaces 5 current procedures (Restricted, CD, CPN, Innovation and Design contests)</a:t>
            </a:r>
          </a:p>
          <a:p>
            <a:r>
              <a:rPr lang="en-GB" sz="2400" dirty="0"/>
              <a:t>Only other real option will be ‘Open’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338" name="Picture 2" descr="See the source image">
            <a:extLst>
              <a:ext uri="{FF2B5EF4-FFF2-40B4-BE49-F238E27FC236}">
                <a16:creationId xmlns:a16="http://schemas.microsoft.com/office/drawing/2014/main" id="{2463CACC-CCEB-43B1-B8F5-22E7A5FF05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2017584"/>
            <a:ext cx="4475531" cy="281958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4851984-3BAA-4D75-83F8-DD647B3E93F1}"/>
              </a:ext>
            </a:extLst>
          </p:cNvPr>
          <p:cNvPicPr>
            <a:picLocks noChangeAspect="1"/>
          </p:cNvPicPr>
          <p:nvPr/>
        </p:nvPicPr>
        <p:blipFill>
          <a:blip r:embed="rId3"/>
          <a:stretch>
            <a:fillRect/>
          </a:stretch>
        </p:blipFill>
        <p:spPr>
          <a:xfrm>
            <a:off x="0" y="6306625"/>
            <a:ext cx="2552700" cy="561975"/>
          </a:xfrm>
          <a:prstGeom prst="rect">
            <a:avLst/>
          </a:prstGeom>
        </p:spPr>
      </p:pic>
      <p:pic>
        <p:nvPicPr>
          <p:cNvPr id="5" name="Picture 4">
            <a:extLst>
              <a:ext uri="{FF2B5EF4-FFF2-40B4-BE49-F238E27FC236}">
                <a16:creationId xmlns:a16="http://schemas.microsoft.com/office/drawing/2014/main" id="{404802D0-EB8B-46A6-A2B2-2512599701A0}"/>
              </a:ext>
            </a:extLst>
          </p:cNvPr>
          <p:cNvPicPr>
            <a:picLocks noChangeAspect="1"/>
          </p:cNvPicPr>
          <p:nvPr/>
        </p:nvPicPr>
        <p:blipFill>
          <a:blip r:embed="rId4"/>
          <a:stretch>
            <a:fillRect/>
          </a:stretch>
        </p:blipFill>
        <p:spPr>
          <a:xfrm>
            <a:off x="0" y="31906"/>
            <a:ext cx="694629" cy="836712"/>
          </a:xfrm>
          <a:prstGeom prst="rect">
            <a:avLst/>
          </a:prstGeom>
        </p:spPr>
      </p:pic>
    </p:spTree>
    <p:extLst>
      <p:ext uri="{BB962C8B-B14F-4D97-AF65-F5344CB8AC3E}">
        <p14:creationId xmlns:p14="http://schemas.microsoft.com/office/powerpoint/2010/main" val="227932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E50F-893A-4FB7-9FCC-DD47729C9261}"/>
              </a:ext>
            </a:extLst>
          </p:cNvPr>
          <p:cNvSpPr>
            <a:spLocks noGrp="1"/>
          </p:cNvSpPr>
          <p:nvPr>
            <p:ph type="title"/>
          </p:nvPr>
        </p:nvSpPr>
        <p:spPr>
          <a:xfrm>
            <a:off x="723900" y="114361"/>
            <a:ext cx="6422849" cy="1676603"/>
          </a:xfrm>
        </p:spPr>
        <p:txBody>
          <a:bodyPr>
            <a:normAutofit/>
          </a:bodyPr>
          <a:lstStyle/>
          <a:p>
            <a:r>
              <a:rPr lang="en-GB" dirty="0">
                <a:solidFill>
                  <a:srgbClr val="002069"/>
                </a:solidFill>
                <a:latin typeface="Arial" panose="020B0604020202020204" pitchFamily="34" charset="0"/>
                <a:cs typeface="Arial" panose="020B0604020202020204" pitchFamily="34" charset="0"/>
              </a:rPr>
              <a:t>Competitive Flexible Procedure</a:t>
            </a:r>
          </a:p>
        </p:txBody>
      </p:sp>
      <p:sp>
        <p:nvSpPr>
          <p:cNvPr id="3" name="Content Placeholder 2">
            <a:extLst>
              <a:ext uri="{FF2B5EF4-FFF2-40B4-BE49-F238E27FC236}">
                <a16:creationId xmlns:a16="http://schemas.microsoft.com/office/drawing/2014/main" id="{56D4A3B1-8B42-49AD-AF54-512D5187EC75}"/>
              </a:ext>
            </a:extLst>
          </p:cNvPr>
          <p:cNvSpPr>
            <a:spLocks noGrp="1"/>
          </p:cNvSpPr>
          <p:nvPr>
            <p:ph idx="1"/>
          </p:nvPr>
        </p:nvSpPr>
        <p:spPr>
          <a:xfrm>
            <a:off x="723900" y="1790964"/>
            <a:ext cx="6742888" cy="4353659"/>
          </a:xfrm>
        </p:spPr>
        <p:txBody>
          <a:bodyPr vert="horz" lIns="91440" tIns="45720" rIns="91440" bIns="45720" rtlCol="0">
            <a:normAutofit/>
          </a:bodyPr>
          <a:lstStyle/>
          <a:p>
            <a:r>
              <a:rPr lang="en-US" sz="2400" dirty="0"/>
              <a:t>Gives CAs flexibility in procurement process</a:t>
            </a:r>
          </a:p>
          <a:p>
            <a:r>
              <a:rPr lang="en-US" sz="2400" dirty="0"/>
              <a:t>Must be proportionate</a:t>
            </a:r>
          </a:p>
          <a:p>
            <a:r>
              <a:rPr lang="en-US" sz="2400" dirty="0"/>
              <a:t>Can limit suppliers generally or in rounds</a:t>
            </a:r>
          </a:p>
          <a:p>
            <a:r>
              <a:rPr lang="en-US" sz="2400" dirty="0"/>
              <a:t>Award criteria can be refined (as long as not discriminatory and must be republished)</a:t>
            </a:r>
          </a:p>
          <a:p>
            <a:r>
              <a:rPr lang="en-US" sz="2400" dirty="0"/>
              <a:t>More grounds for exclusion </a:t>
            </a:r>
          </a:p>
          <a:p>
            <a:r>
              <a:rPr lang="en-US" sz="2400" dirty="0"/>
              <a:t>Can restrict number of Lots awarded</a:t>
            </a:r>
          </a:p>
          <a:p>
            <a:r>
              <a:rPr lang="en-US" sz="2400" dirty="0"/>
              <a:t>So, what will it look like?</a:t>
            </a:r>
          </a:p>
          <a:p>
            <a:pPr marL="0" indent="0">
              <a:buNone/>
            </a:pPr>
            <a:endParaRPr lang="en-US" sz="2400" dirty="0"/>
          </a:p>
          <a:p>
            <a:pPr marL="0" indent="0">
              <a:buNone/>
            </a:pPr>
            <a:endParaRPr lang="en-US" sz="2400" dirty="0"/>
          </a:p>
          <a:p>
            <a:pPr marL="0" indent="0">
              <a:buNone/>
            </a:pPr>
            <a:endParaRPr lang="en-US" sz="2400" dirty="0"/>
          </a:p>
          <a:p>
            <a:endParaRPr lang="en-US" sz="1300" dirty="0"/>
          </a:p>
        </p:txBody>
      </p:sp>
      <p:sp>
        <p:nvSpPr>
          <p:cNvPr id="71" name="Rectangle 70">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425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362" name="Picture 2" descr="See the source image">
            <a:extLst>
              <a:ext uri="{FF2B5EF4-FFF2-40B4-BE49-F238E27FC236}">
                <a16:creationId xmlns:a16="http://schemas.microsoft.com/office/drawing/2014/main" id="{D9FABBBD-26C4-434B-9FB0-8AFED00359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1082" y="2417228"/>
            <a:ext cx="3026664" cy="202029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3ACEA41-C353-4550-89B5-71CD4F3BD530}"/>
              </a:ext>
            </a:extLst>
          </p:cNvPr>
          <p:cNvPicPr>
            <a:picLocks noChangeAspect="1"/>
          </p:cNvPicPr>
          <p:nvPr/>
        </p:nvPicPr>
        <p:blipFill>
          <a:blip r:embed="rId3"/>
          <a:stretch>
            <a:fillRect/>
          </a:stretch>
        </p:blipFill>
        <p:spPr>
          <a:xfrm>
            <a:off x="0" y="0"/>
            <a:ext cx="723900" cy="762000"/>
          </a:xfrm>
          <a:prstGeom prst="rect">
            <a:avLst/>
          </a:prstGeom>
        </p:spPr>
      </p:pic>
      <p:pic>
        <p:nvPicPr>
          <p:cNvPr id="8" name="Picture 7">
            <a:extLst>
              <a:ext uri="{FF2B5EF4-FFF2-40B4-BE49-F238E27FC236}">
                <a16:creationId xmlns:a16="http://schemas.microsoft.com/office/drawing/2014/main" id="{3DFE8660-1A0E-4195-81DD-7CBD2DCD7152}"/>
              </a:ext>
            </a:extLst>
          </p:cNvPr>
          <p:cNvPicPr>
            <a:picLocks noChangeAspect="1"/>
          </p:cNvPicPr>
          <p:nvPr/>
        </p:nvPicPr>
        <p:blipFill>
          <a:blip r:embed="rId4"/>
          <a:stretch>
            <a:fillRect/>
          </a:stretch>
        </p:blipFill>
        <p:spPr>
          <a:xfrm>
            <a:off x="0" y="6306625"/>
            <a:ext cx="2552700" cy="561975"/>
          </a:xfrm>
          <a:prstGeom prst="rect">
            <a:avLst/>
          </a:prstGeom>
        </p:spPr>
      </p:pic>
      <p:pic>
        <p:nvPicPr>
          <p:cNvPr id="9" name="Picture 8">
            <a:extLst>
              <a:ext uri="{FF2B5EF4-FFF2-40B4-BE49-F238E27FC236}">
                <a16:creationId xmlns:a16="http://schemas.microsoft.com/office/drawing/2014/main" id="{77F7FB85-E466-4CA7-A01B-67393C0B7BB2}"/>
              </a:ext>
            </a:extLst>
          </p:cNvPr>
          <p:cNvPicPr>
            <a:picLocks noChangeAspect="1"/>
          </p:cNvPicPr>
          <p:nvPr/>
        </p:nvPicPr>
        <p:blipFill>
          <a:blip r:embed="rId5"/>
          <a:stretch>
            <a:fillRect/>
          </a:stretch>
        </p:blipFill>
        <p:spPr>
          <a:xfrm>
            <a:off x="0" y="31906"/>
            <a:ext cx="694629" cy="836712"/>
          </a:xfrm>
          <a:prstGeom prst="rect">
            <a:avLst/>
          </a:prstGeom>
        </p:spPr>
      </p:pic>
    </p:spTree>
    <p:extLst>
      <p:ext uri="{BB962C8B-B14F-4D97-AF65-F5344CB8AC3E}">
        <p14:creationId xmlns:p14="http://schemas.microsoft.com/office/powerpoint/2010/main" val="89456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B344-8601-0FA4-15B0-86DABCC74B60}"/>
              </a:ext>
            </a:extLst>
          </p:cNvPr>
          <p:cNvSpPr>
            <a:spLocks noGrp="1"/>
          </p:cNvSpPr>
          <p:nvPr>
            <p:ph type="title"/>
          </p:nvPr>
        </p:nvSpPr>
        <p:spPr>
          <a:xfrm>
            <a:off x="773216" y="-98702"/>
            <a:ext cx="4944152" cy="1622321"/>
          </a:xfrm>
        </p:spPr>
        <p:txBody>
          <a:bodyPr>
            <a:normAutofit/>
          </a:bodyPr>
          <a:lstStyle/>
          <a:p>
            <a:r>
              <a:rPr lang="en-GB" dirty="0"/>
              <a:t>It could be….</a:t>
            </a:r>
          </a:p>
        </p:txBody>
      </p:sp>
      <p:sp>
        <p:nvSpPr>
          <p:cNvPr id="3" name="Content Placeholder 2">
            <a:extLst>
              <a:ext uri="{FF2B5EF4-FFF2-40B4-BE49-F238E27FC236}">
                <a16:creationId xmlns:a16="http://schemas.microsoft.com/office/drawing/2014/main" id="{663F491F-492C-4CBE-89B1-B53CDE67871F}"/>
              </a:ext>
            </a:extLst>
          </p:cNvPr>
          <p:cNvSpPr>
            <a:spLocks noGrp="1"/>
          </p:cNvSpPr>
          <p:nvPr>
            <p:ph idx="1"/>
          </p:nvPr>
        </p:nvSpPr>
        <p:spPr>
          <a:xfrm>
            <a:off x="200892" y="1401798"/>
            <a:ext cx="5564512" cy="3785419"/>
          </a:xfrm>
        </p:spPr>
        <p:txBody>
          <a:bodyPr>
            <a:noAutofit/>
          </a:bodyPr>
          <a:lstStyle/>
          <a:p>
            <a:pPr lvl="1"/>
            <a:r>
              <a:rPr lang="en-GB" sz="1600" dirty="0"/>
              <a:t>Unfamiliar to buyers and suppliers and could result in familiarisation costs and time to bed in</a:t>
            </a:r>
          </a:p>
          <a:p>
            <a:pPr lvl="1"/>
            <a:r>
              <a:rPr lang="en-GB" sz="1600" dirty="0"/>
              <a:t>Buyers may choose to not take advantage of the increased flexibility and revert to traditional methods</a:t>
            </a:r>
          </a:p>
          <a:p>
            <a:pPr lvl="1"/>
            <a:r>
              <a:rPr lang="en-GB" sz="1600" dirty="0"/>
              <a:t>Increased flexibility may result in greater divergence across buyers, limiting the extent to which standard approaches are developed and increasing the overall time and cost of procurements due to poor practice</a:t>
            </a:r>
          </a:p>
          <a:p>
            <a:pPr lvl="1"/>
            <a:r>
              <a:rPr lang="en-GB" sz="1600" dirty="0"/>
              <a:t>Greater use of negotiations could prolong procurement timescales and the possibility of negotiation later in a procedure may cause suppliers not to put their best proposals forward in initial tenders</a:t>
            </a:r>
          </a:p>
          <a:p>
            <a:pPr lvl="1"/>
            <a:r>
              <a:rPr lang="en-GB" sz="1600" dirty="0"/>
              <a:t>An increased number of legal challenges as the new procedure is tested.</a:t>
            </a:r>
          </a:p>
        </p:txBody>
      </p:sp>
      <p:sp>
        <p:nvSpPr>
          <p:cNvPr id="6151" name="Rectangle 615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a:extLst>
              <a:ext uri="{FF2B5EF4-FFF2-40B4-BE49-F238E27FC236}">
                <a16:creationId xmlns:a16="http://schemas.microsoft.com/office/drawing/2014/main" id="{BF6CEEBF-5C49-9E9B-4145-B36DE0D017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1863436"/>
            <a:ext cx="4475531" cy="312788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795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A199-8E7E-E2B9-846F-4F7DDD49B1DB}"/>
              </a:ext>
            </a:extLst>
          </p:cNvPr>
          <p:cNvSpPr>
            <a:spLocks noGrp="1"/>
          </p:cNvSpPr>
          <p:nvPr>
            <p:ph type="title"/>
          </p:nvPr>
        </p:nvSpPr>
        <p:spPr>
          <a:xfrm>
            <a:off x="898864" y="-72070"/>
            <a:ext cx="4944152" cy="1622321"/>
          </a:xfrm>
        </p:spPr>
        <p:txBody>
          <a:bodyPr>
            <a:normAutofit/>
          </a:bodyPr>
          <a:lstStyle/>
          <a:p>
            <a:r>
              <a:rPr lang="en-GB" dirty="0"/>
              <a:t>Or…..</a:t>
            </a:r>
          </a:p>
        </p:txBody>
      </p:sp>
      <p:sp>
        <p:nvSpPr>
          <p:cNvPr id="3" name="Content Placeholder 2">
            <a:extLst>
              <a:ext uri="{FF2B5EF4-FFF2-40B4-BE49-F238E27FC236}">
                <a16:creationId xmlns:a16="http://schemas.microsoft.com/office/drawing/2014/main" id="{76D17B9D-DD33-DFE1-16BF-F6D6FED2D4F7}"/>
              </a:ext>
            </a:extLst>
          </p:cNvPr>
          <p:cNvSpPr>
            <a:spLocks noGrp="1"/>
          </p:cNvSpPr>
          <p:nvPr>
            <p:ph idx="1"/>
          </p:nvPr>
        </p:nvSpPr>
        <p:spPr>
          <a:xfrm>
            <a:off x="664585" y="1534666"/>
            <a:ext cx="4944151" cy="3785419"/>
          </a:xfrm>
        </p:spPr>
        <p:txBody>
          <a:bodyPr>
            <a:normAutofit/>
          </a:bodyPr>
          <a:lstStyle/>
          <a:p>
            <a:r>
              <a:rPr lang="en-GB" sz="2400" dirty="0"/>
              <a:t>More consideration given to procurement </a:t>
            </a:r>
          </a:p>
          <a:p>
            <a:r>
              <a:rPr lang="en-GB" sz="2400" dirty="0"/>
              <a:t>Design of processes that are matched to what’s being procured</a:t>
            </a:r>
          </a:p>
          <a:p>
            <a:r>
              <a:rPr lang="en-GB" sz="2400" dirty="0"/>
              <a:t>Will drive more planning and market engagement</a:t>
            </a:r>
          </a:p>
          <a:p>
            <a:r>
              <a:rPr lang="en-GB" sz="2400" dirty="0"/>
              <a:t>More flexibility and iterative models</a:t>
            </a:r>
          </a:p>
          <a:p>
            <a:endParaRPr lang="en-GB" sz="2400" dirty="0"/>
          </a:p>
          <a:p>
            <a:endParaRPr lang="en-GB" sz="2400" dirty="0"/>
          </a:p>
          <a:p>
            <a:endParaRPr lang="en-GB" sz="2400" dirty="0"/>
          </a:p>
        </p:txBody>
      </p:sp>
      <p:sp>
        <p:nvSpPr>
          <p:cNvPr id="7175" name="Rectangle 7174">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7"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Best Thing Since Sliced Bread Card | Scribbler">
            <a:extLst>
              <a:ext uri="{FF2B5EF4-FFF2-40B4-BE49-F238E27FC236}">
                <a16:creationId xmlns:a16="http://schemas.microsoft.com/office/drawing/2014/main" id="{2087292B-6326-A5A4-ACF5-FAB2243331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81309" y="833418"/>
            <a:ext cx="3722330" cy="518791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1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E50F-893A-4FB7-9FCC-DD47729C9261}"/>
              </a:ext>
            </a:extLst>
          </p:cNvPr>
          <p:cNvSpPr>
            <a:spLocks noGrp="1"/>
          </p:cNvSpPr>
          <p:nvPr>
            <p:ph type="title"/>
          </p:nvPr>
        </p:nvSpPr>
        <p:spPr>
          <a:xfrm>
            <a:off x="723900" y="57457"/>
            <a:ext cx="4944152" cy="1622321"/>
          </a:xfrm>
        </p:spPr>
        <p:txBody>
          <a:bodyPr>
            <a:normAutofit/>
          </a:bodyPr>
          <a:lstStyle/>
          <a:p>
            <a:r>
              <a:rPr lang="en-GB" dirty="0">
                <a:solidFill>
                  <a:srgbClr val="002069"/>
                </a:solidFill>
                <a:latin typeface="Arial" panose="020B0604020202020204" pitchFamily="34" charset="0"/>
                <a:cs typeface="Arial" panose="020B0604020202020204" pitchFamily="34" charset="0"/>
              </a:rPr>
              <a:t>Open Procedure</a:t>
            </a:r>
          </a:p>
        </p:txBody>
      </p:sp>
      <p:sp>
        <p:nvSpPr>
          <p:cNvPr id="3" name="Content Placeholder 2">
            <a:extLst>
              <a:ext uri="{FF2B5EF4-FFF2-40B4-BE49-F238E27FC236}">
                <a16:creationId xmlns:a16="http://schemas.microsoft.com/office/drawing/2014/main" id="{56D4A3B1-8B42-49AD-AF54-512D5187EC75}"/>
              </a:ext>
            </a:extLst>
          </p:cNvPr>
          <p:cNvSpPr>
            <a:spLocks noGrp="1"/>
          </p:cNvSpPr>
          <p:nvPr>
            <p:ph idx="1"/>
          </p:nvPr>
        </p:nvSpPr>
        <p:spPr>
          <a:xfrm>
            <a:off x="753172" y="1603428"/>
            <a:ext cx="4944151" cy="3785419"/>
          </a:xfrm>
        </p:spPr>
        <p:txBody>
          <a:bodyPr vert="horz" lIns="91440" tIns="45720" rIns="91440" bIns="45720" rtlCol="0">
            <a:normAutofit fontScale="92500" lnSpcReduction="10000"/>
          </a:bodyPr>
          <a:lstStyle/>
          <a:p>
            <a:r>
              <a:rPr lang="en-GB" sz="2000" dirty="0"/>
              <a:t>Open procedure retained as a standard procedure</a:t>
            </a:r>
          </a:p>
          <a:p>
            <a:r>
              <a:rPr lang="en-GB" sz="2000" dirty="0"/>
              <a:t>While it would be possible to undertake a process akin to the open procedure through the new competitive flexible procedure, open procedure retained in its own right</a:t>
            </a:r>
          </a:p>
          <a:p>
            <a:r>
              <a:rPr lang="en-GB" sz="2000" dirty="0"/>
              <a:t>It is currently the most popular procedure and will continue to be appropriate for simple requirements where an initial selection stage is not needed</a:t>
            </a:r>
          </a:p>
          <a:p>
            <a:r>
              <a:rPr lang="en-GB" sz="2000" dirty="0"/>
              <a:t>It will also be useful to have a default standard procedure for inexperienced buyers</a:t>
            </a:r>
          </a:p>
          <a:p>
            <a:r>
              <a:rPr lang="en-GB" sz="2000" dirty="0"/>
              <a:t>Will it be misused though??</a:t>
            </a:r>
            <a:endParaRPr lang="en-US" sz="2000" dirty="0"/>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endParaRPr lang="en-US" sz="1700" dirty="0"/>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434" name="Picture 2" descr="See the source image">
            <a:extLst>
              <a:ext uri="{FF2B5EF4-FFF2-40B4-BE49-F238E27FC236}">
                <a16:creationId xmlns:a16="http://schemas.microsoft.com/office/drawing/2014/main" id="{EC7D8C79-CCC9-47DD-884D-7293EB79A1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1189611"/>
            <a:ext cx="4475531" cy="447553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B3686C-108A-4616-952D-FDB0582B8378}"/>
              </a:ext>
            </a:extLst>
          </p:cNvPr>
          <p:cNvPicPr>
            <a:picLocks noChangeAspect="1"/>
          </p:cNvPicPr>
          <p:nvPr/>
        </p:nvPicPr>
        <p:blipFill>
          <a:blip r:embed="rId3"/>
          <a:stretch>
            <a:fillRect/>
          </a:stretch>
        </p:blipFill>
        <p:spPr>
          <a:xfrm>
            <a:off x="0" y="0"/>
            <a:ext cx="723900" cy="762000"/>
          </a:xfrm>
          <a:prstGeom prst="rect">
            <a:avLst/>
          </a:prstGeom>
        </p:spPr>
      </p:pic>
      <p:pic>
        <p:nvPicPr>
          <p:cNvPr id="8" name="Picture 7">
            <a:extLst>
              <a:ext uri="{FF2B5EF4-FFF2-40B4-BE49-F238E27FC236}">
                <a16:creationId xmlns:a16="http://schemas.microsoft.com/office/drawing/2014/main" id="{90980438-B761-40F2-ABEA-DDFA370A7462}"/>
              </a:ext>
            </a:extLst>
          </p:cNvPr>
          <p:cNvPicPr>
            <a:picLocks noChangeAspect="1"/>
          </p:cNvPicPr>
          <p:nvPr/>
        </p:nvPicPr>
        <p:blipFill>
          <a:blip r:embed="rId4"/>
          <a:stretch>
            <a:fillRect/>
          </a:stretch>
        </p:blipFill>
        <p:spPr>
          <a:xfrm>
            <a:off x="0" y="6306625"/>
            <a:ext cx="2552700" cy="561975"/>
          </a:xfrm>
          <a:prstGeom prst="rect">
            <a:avLst/>
          </a:prstGeom>
        </p:spPr>
      </p:pic>
      <p:pic>
        <p:nvPicPr>
          <p:cNvPr id="9" name="Picture 8">
            <a:extLst>
              <a:ext uri="{FF2B5EF4-FFF2-40B4-BE49-F238E27FC236}">
                <a16:creationId xmlns:a16="http://schemas.microsoft.com/office/drawing/2014/main" id="{1F7BBC60-6D84-4197-B9DD-FF525798DB35}"/>
              </a:ext>
            </a:extLst>
          </p:cNvPr>
          <p:cNvPicPr>
            <a:picLocks noChangeAspect="1"/>
          </p:cNvPicPr>
          <p:nvPr/>
        </p:nvPicPr>
        <p:blipFill>
          <a:blip r:embed="rId5"/>
          <a:stretch>
            <a:fillRect/>
          </a:stretch>
        </p:blipFill>
        <p:spPr>
          <a:xfrm>
            <a:off x="0" y="31906"/>
            <a:ext cx="694629" cy="836712"/>
          </a:xfrm>
          <a:prstGeom prst="rect">
            <a:avLst/>
          </a:prstGeom>
        </p:spPr>
      </p:pic>
    </p:spTree>
    <p:extLst>
      <p:ext uri="{BB962C8B-B14F-4D97-AF65-F5344CB8AC3E}">
        <p14:creationId xmlns:p14="http://schemas.microsoft.com/office/powerpoint/2010/main" val="57289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0E50F-893A-4FB7-9FCC-DD47729C9261}"/>
              </a:ext>
            </a:extLst>
          </p:cNvPr>
          <p:cNvSpPr>
            <a:spLocks noGrp="1"/>
          </p:cNvSpPr>
          <p:nvPr>
            <p:ph type="title"/>
          </p:nvPr>
        </p:nvSpPr>
        <p:spPr>
          <a:xfrm>
            <a:off x="694629" y="95196"/>
            <a:ext cx="6422849" cy="1676603"/>
          </a:xfrm>
        </p:spPr>
        <p:txBody>
          <a:bodyPr>
            <a:normAutofit/>
          </a:bodyPr>
          <a:lstStyle/>
          <a:p>
            <a:r>
              <a:rPr lang="en-GB" dirty="0">
                <a:solidFill>
                  <a:srgbClr val="002069"/>
                </a:solidFill>
                <a:latin typeface="Arial" panose="020B0604020202020204" pitchFamily="34" charset="0"/>
                <a:cs typeface="Arial" panose="020B0604020202020204" pitchFamily="34" charset="0"/>
              </a:rPr>
              <a:t>Limited Tendering Procedure</a:t>
            </a:r>
          </a:p>
        </p:txBody>
      </p:sp>
      <p:sp>
        <p:nvSpPr>
          <p:cNvPr id="3" name="Content Placeholder 2">
            <a:extLst>
              <a:ext uri="{FF2B5EF4-FFF2-40B4-BE49-F238E27FC236}">
                <a16:creationId xmlns:a16="http://schemas.microsoft.com/office/drawing/2014/main" id="{56D4A3B1-8B42-49AD-AF54-512D5187EC75}"/>
              </a:ext>
            </a:extLst>
          </p:cNvPr>
          <p:cNvSpPr>
            <a:spLocks noGrp="1"/>
          </p:cNvSpPr>
          <p:nvPr>
            <p:ph idx="1"/>
          </p:nvPr>
        </p:nvSpPr>
        <p:spPr>
          <a:xfrm>
            <a:off x="648930" y="1803058"/>
            <a:ext cx="6422848" cy="4028661"/>
          </a:xfrm>
        </p:spPr>
        <p:txBody>
          <a:bodyPr vert="horz" lIns="91440" tIns="45720" rIns="91440" bIns="45720" rtlCol="0">
            <a:normAutofit lnSpcReduction="10000"/>
          </a:bodyPr>
          <a:lstStyle/>
          <a:p>
            <a:pPr marL="0" indent="0">
              <a:buNone/>
            </a:pPr>
            <a:r>
              <a:rPr lang="en-GB" sz="1600" dirty="0"/>
              <a:t>Basically renamed ‘negotiated procedure without prior publication’, criteria:</a:t>
            </a:r>
          </a:p>
          <a:p>
            <a:pPr lvl="1"/>
            <a:r>
              <a:rPr lang="en-GB" sz="1600" dirty="0"/>
              <a:t>absence of tenders or suitable tenders in an advertised procurement; </a:t>
            </a:r>
          </a:p>
          <a:p>
            <a:pPr lvl="1"/>
            <a:r>
              <a:rPr lang="en-GB" sz="1600" dirty="0"/>
              <a:t>artistic reasons, technical reasons or exclusive rights;</a:t>
            </a:r>
          </a:p>
          <a:p>
            <a:pPr lvl="1"/>
            <a:r>
              <a:rPr lang="en-GB" sz="1600" dirty="0"/>
              <a:t>extreme urgency; </a:t>
            </a:r>
          </a:p>
          <a:p>
            <a:pPr lvl="1"/>
            <a:r>
              <a:rPr lang="en-GB" sz="1600" dirty="0"/>
              <a:t>for the purchase of research and development goods;</a:t>
            </a:r>
          </a:p>
          <a:p>
            <a:pPr lvl="1"/>
            <a:r>
              <a:rPr lang="en-GB" sz="1600" dirty="0"/>
              <a:t>additional purchase of goods where a change in supplier would result in technical difficulties;</a:t>
            </a:r>
          </a:p>
          <a:p>
            <a:pPr lvl="1"/>
            <a:r>
              <a:rPr lang="en-GB" sz="1600" dirty="0"/>
              <a:t>purchase of goods on commodity markets;</a:t>
            </a:r>
          </a:p>
          <a:p>
            <a:pPr lvl="1"/>
            <a:r>
              <a:rPr lang="en-GB" sz="1600" dirty="0"/>
              <a:t>purchase of goods on advantageous terms due to winding up or bankruptcy; </a:t>
            </a:r>
          </a:p>
          <a:p>
            <a:pPr lvl="1"/>
            <a:r>
              <a:rPr lang="en-GB" sz="1600" dirty="0"/>
              <a:t>design contests (will be removed as the procedure will cease to exist); </a:t>
            </a:r>
          </a:p>
          <a:p>
            <a:pPr lvl="1"/>
            <a:r>
              <a:rPr lang="en-GB" sz="1600" dirty="0"/>
              <a:t>repetition of works and services in limited circumstances.</a:t>
            </a:r>
            <a:endParaRPr lang="en-US" sz="1600" dirty="0"/>
          </a:p>
          <a:p>
            <a:pPr marL="0" indent="0">
              <a:buNone/>
            </a:pPr>
            <a:r>
              <a:rPr lang="en-US" sz="1600" dirty="0"/>
              <a:t>Also adds grounds of ‘crisis or extreme urgency’ – nod to COVID</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endParaRPr lang="en-US" sz="1400" dirty="0"/>
          </a:p>
        </p:txBody>
      </p:sp>
      <p:sp>
        <p:nvSpPr>
          <p:cNvPr id="71" name="Rectangle 70">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936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458" name="Picture 2" descr="See the source image">
            <a:extLst>
              <a:ext uri="{FF2B5EF4-FFF2-40B4-BE49-F238E27FC236}">
                <a16:creationId xmlns:a16="http://schemas.microsoft.com/office/drawing/2014/main" id="{5FF7BC5B-FAC0-4650-A373-F59109998A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1082" y="2761511"/>
            <a:ext cx="3026664" cy="13317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4191BF-1555-40CB-85D8-30E65B74F39F}"/>
              </a:ext>
            </a:extLst>
          </p:cNvPr>
          <p:cNvPicPr>
            <a:picLocks noChangeAspect="1"/>
          </p:cNvPicPr>
          <p:nvPr/>
        </p:nvPicPr>
        <p:blipFill>
          <a:blip r:embed="rId3"/>
          <a:stretch>
            <a:fillRect/>
          </a:stretch>
        </p:blipFill>
        <p:spPr>
          <a:xfrm>
            <a:off x="0" y="0"/>
            <a:ext cx="723900" cy="762000"/>
          </a:xfrm>
          <a:prstGeom prst="rect">
            <a:avLst/>
          </a:prstGeom>
        </p:spPr>
      </p:pic>
      <p:pic>
        <p:nvPicPr>
          <p:cNvPr id="8" name="Picture 7">
            <a:extLst>
              <a:ext uri="{FF2B5EF4-FFF2-40B4-BE49-F238E27FC236}">
                <a16:creationId xmlns:a16="http://schemas.microsoft.com/office/drawing/2014/main" id="{FBFF558D-8269-4EF8-93DB-27FD4BF6E616}"/>
              </a:ext>
            </a:extLst>
          </p:cNvPr>
          <p:cNvPicPr>
            <a:picLocks noChangeAspect="1"/>
          </p:cNvPicPr>
          <p:nvPr/>
        </p:nvPicPr>
        <p:blipFill>
          <a:blip r:embed="rId4"/>
          <a:stretch>
            <a:fillRect/>
          </a:stretch>
        </p:blipFill>
        <p:spPr>
          <a:xfrm>
            <a:off x="0" y="6306625"/>
            <a:ext cx="2552700" cy="561975"/>
          </a:xfrm>
          <a:prstGeom prst="rect">
            <a:avLst/>
          </a:prstGeom>
        </p:spPr>
      </p:pic>
      <p:pic>
        <p:nvPicPr>
          <p:cNvPr id="9" name="Picture 8">
            <a:extLst>
              <a:ext uri="{FF2B5EF4-FFF2-40B4-BE49-F238E27FC236}">
                <a16:creationId xmlns:a16="http://schemas.microsoft.com/office/drawing/2014/main" id="{C5005F78-2E18-4498-9B0F-3EC5FEB9E2CE}"/>
              </a:ext>
            </a:extLst>
          </p:cNvPr>
          <p:cNvPicPr>
            <a:picLocks noChangeAspect="1"/>
          </p:cNvPicPr>
          <p:nvPr/>
        </p:nvPicPr>
        <p:blipFill>
          <a:blip r:embed="rId5"/>
          <a:stretch>
            <a:fillRect/>
          </a:stretch>
        </p:blipFill>
        <p:spPr>
          <a:xfrm>
            <a:off x="0" y="31906"/>
            <a:ext cx="694629" cy="836712"/>
          </a:xfrm>
          <a:prstGeom prst="rect">
            <a:avLst/>
          </a:prstGeom>
        </p:spPr>
      </p:pic>
    </p:spTree>
    <p:extLst>
      <p:ext uri="{BB962C8B-B14F-4D97-AF65-F5344CB8AC3E}">
        <p14:creationId xmlns:p14="http://schemas.microsoft.com/office/powerpoint/2010/main" val="214879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F7F1-4C84-C641-6272-F13B1818EC7D}"/>
              </a:ext>
            </a:extLst>
          </p:cNvPr>
          <p:cNvSpPr>
            <a:spLocks noGrp="1"/>
          </p:cNvSpPr>
          <p:nvPr>
            <p:ph type="title"/>
          </p:nvPr>
        </p:nvSpPr>
        <p:spPr>
          <a:xfrm>
            <a:off x="838200" y="58821"/>
            <a:ext cx="7611406" cy="1325563"/>
          </a:xfrm>
        </p:spPr>
        <p:txBody>
          <a:bodyPr/>
          <a:lstStyle/>
          <a:p>
            <a:r>
              <a:rPr lang="en-GB" dirty="0"/>
              <a:t>Introduction</a:t>
            </a:r>
          </a:p>
        </p:txBody>
      </p:sp>
      <p:sp>
        <p:nvSpPr>
          <p:cNvPr id="3" name="Content Placeholder 2">
            <a:extLst>
              <a:ext uri="{FF2B5EF4-FFF2-40B4-BE49-F238E27FC236}">
                <a16:creationId xmlns:a16="http://schemas.microsoft.com/office/drawing/2014/main" id="{CF9EB75C-B191-CAB7-D340-EED83E17ABE6}"/>
              </a:ext>
            </a:extLst>
          </p:cNvPr>
          <p:cNvSpPr>
            <a:spLocks noGrp="1"/>
          </p:cNvSpPr>
          <p:nvPr>
            <p:ph idx="1"/>
          </p:nvPr>
        </p:nvSpPr>
        <p:spPr/>
        <p:txBody>
          <a:bodyPr/>
          <a:lstStyle/>
          <a:p>
            <a:r>
              <a:rPr lang="en-GB" dirty="0"/>
              <a:t>Introduction to the Echelon Group</a:t>
            </a:r>
          </a:p>
          <a:p>
            <a:r>
              <a:rPr lang="en-GB" dirty="0"/>
              <a:t>Introduction to the Procurement Bill </a:t>
            </a:r>
          </a:p>
          <a:p>
            <a:r>
              <a:rPr lang="en-GB" dirty="0"/>
              <a:t>What’s in it – a whistlestop tour!</a:t>
            </a:r>
          </a:p>
          <a:p>
            <a:r>
              <a:rPr lang="en-GB" dirty="0"/>
              <a:t>Impact</a:t>
            </a:r>
          </a:p>
          <a:p>
            <a:r>
              <a:rPr lang="en-GB" dirty="0"/>
              <a:t>Next Steps</a:t>
            </a:r>
          </a:p>
          <a:p>
            <a:r>
              <a:rPr lang="en-GB" dirty="0"/>
              <a:t>Questions?</a:t>
            </a:r>
          </a:p>
        </p:txBody>
      </p:sp>
      <p:pic>
        <p:nvPicPr>
          <p:cNvPr id="5" name="Picture 4">
            <a:extLst>
              <a:ext uri="{FF2B5EF4-FFF2-40B4-BE49-F238E27FC236}">
                <a16:creationId xmlns:a16="http://schemas.microsoft.com/office/drawing/2014/main" id="{66DD1B17-977E-2AAC-12A0-EC64BFC951E2}"/>
              </a:ext>
            </a:extLst>
          </p:cNvPr>
          <p:cNvPicPr>
            <a:picLocks noChangeAspect="1"/>
          </p:cNvPicPr>
          <p:nvPr/>
        </p:nvPicPr>
        <p:blipFill>
          <a:blip r:embed="rId2"/>
          <a:stretch>
            <a:fillRect/>
          </a:stretch>
        </p:blipFill>
        <p:spPr>
          <a:xfrm>
            <a:off x="8598619" y="1384384"/>
            <a:ext cx="2588785" cy="37194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428805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57A9-CE66-3741-48D5-56B897DE4054}"/>
              </a:ext>
            </a:extLst>
          </p:cNvPr>
          <p:cNvSpPr>
            <a:spLocks noGrp="1"/>
          </p:cNvSpPr>
          <p:nvPr>
            <p:ph type="title"/>
          </p:nvPr>
        </p:nvSpPr>
        <p:spPr>
          <a:xfrm>
            <a:off x="764338" y="69094"/>
            <a:ext cx="9187529" cy="1622321"/>
          </a:xfrm>
        </p:spPr>
        <p:txBody>
          <a:bodyPr>
            <a:normAutofit/>
          </a:bodyPr>
          <a:lstStyle/>
          <a:p>
            <a:r>
              <a:rPr lang="en-GB" dirty="0"/>
              <a:t>Transparency – CA Publications </a:t>
            </a:r>
          </a:p>
        </p:txBody>
      </p:sp>
      <p:sp>
        <p:nvSpPr>
          <p:cNvPr id="3" name="Content Placeholder 2">
            <a:extLst>
              <a:ext uri="{FF2B5EF4-FFF2-40B4-BE49-F238E27FC236}">
                <a16:creationId xmlns:a16="http://schemas.microsoft.com/office/drawing/2014/main" id="{B8C43B6F-C61A-4CD4-BD80-A4C19FD4DCD6}"/>
              </a:ext>
            </a:extLst>
          </p:cNvPr>
          <p:cNvSpPr>
            <a:spLocks noGrp="1"/>
          </p:cNvSpPr>
          <p:nvPr>
            <p:ph idx="1"/>
          </p:nvPr>
        </p:nvSpPr>
        <p:spPr>
          <a:xfrm>
            <a:off x="914704" y="1632154"/>
            <a:ext cx="6515350" cy="3785419"/>
          </a:xfrm>
        </p:spPr>
        <p:txBody>
          <a:bodyPr>
            <a:normAutofit/>
          </a:bodyPr>
          <a:lstStyle/>
          <a:p>
            <a:r>
              <a:rPr lang="en-GB" sz="1800" dirty="0"/>
              <a:t>CAs spending &gt;£100m per annum required to publish a ‘Pipeline Notice’</a:t>
            </a:r>
          </a:p>
          <a:p>
            <a:r>
              <a:rPr lang="en-GB" sz="1800" dirty="0"/>
              <a:t>Tender notice at commencement of process</a:t>
            </a:r>
          </a:p>
          <a:p>
            <a:pPr fontAlgn="base">
              <a:buFont typeface="Arial" panose="020B0604020202020204" pitchFamily="34" charset="0"/>
              <a:buChar char="•"/>
            </a:pPr>
            <a:r>
              <a:rPr lang="en-GB" sz="1800" i="0" dirty="0">
                <a:effectLst/>
                <a:latin typeface="inherit"/>
              </a:rPr>
              <a:t>More detailed information about the evaluation to unsuccessful bidders</a:t>
            </a:r>
          </a:p>
          <a:p>
            <a:pPr fontAlgn="base">
              <a:buFont typeface="Arial" panose="020B0604020202020204" pitchFamily="34" charset="0"/>
              <a:buChar char="•"/>
            </a:pPr>
            <a:r>
              <a:rPr lang="en-GB" sz="1800" b="0" i="0" dirty="0">
                <a:effectLst/>
                <a:latin typeface="inherit"/>
              </a:rPr>
              <a:t>Contract award notice before (instead of after) entering into a public contract</a:t>
            </a:r>
          </a:p>
          <a:p>
            <a:pPr fontAlgn="base">
              <a:buFont typeface="Arial" panose="020B0604020202020204" pitchFamily="34" charset="0"/>
              <a:buChar char="•"/>
            </a:pPr>
            <a:r>
              <a:rPr lang="en-GB" sz="1800" dirty="0">
                <a:latin typeface="inherit"/>
              </a:rPr>
              <a:t>I</a:t>
            </a:r>
            <a:r>
              <a:rPr lang="en-GB" sz="1800" b="0" i="0" dirty="0">
                <a:effectLst/>
                <a:latin typeface="inherit"/>
              </a:rPr>
              <a:t>nformation about contracts after they have been concluded</a:t>
            </a:r>
          </a:p>
          <a:p>
            <a:pPr fontAlgn="base">
              <a:buFont typeface="Arial" panose="020B0604020202020204" pitchFamily="34" charset="0"/>
              <a:buChar char="•"/>
            </a:pPr>
            <a:r>
              <a:rPr lang="en-GB" sz="1800" b="0" i="0" dirty="0">
                <a:effectLst/>
                <a:latin typeface="inherit"/>
              </a:rPr>
              <a:t>Copy of any public contract with a value exceeding £2 million within 90 days of it being entered into</a:t>
            </a:r>
          </a:p>
          <a:p>
            <a:pPr marL="0" indent="0">
              <a:buNone/>
            </a:pPr>
            <a:endParaRPr lang="en-GB" sz="1100" dirty="0"/>
          </a:p>
        </p:txBody>
      </p:sp>
      <p:pic>
        <p:nvPicPr>
          <p:cNvPr id="8194" name="Picture 2" descr="Understanding How To Balance Privacy And Transparency On A Nonprofit Board">
            <a:extLst>
              <a:ext uri="{FF2B5EF4-FFF2-40B4-BE49-F238E27FC236}">
                <a16:creationId xmlns:a16="http://schemas.microsoft.com/office/drawing/2014/main" id="{2EC735AB-19FD-5AF8-AD08-1FC979DAD7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8592" y="1750676"/>
            <a:ext cx="4475531" cy="33566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77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57A9-CE66-3741-48D5-56B897DE4054}"/>
              </a:ext>
            </a:extLst>
          </p:cNvPr>
          <p:cNvSpPr>
            <a:spLocks noGrp="1"/>
          </p:cNvSpPr>
          <p:nvPr>
            <p:ph type="title"/>
          </p:nvPr>
        </p:nvSpPr>
        <p:spPr>
          <a:xfrm>
            <a:off x="835359" y="116136"/>
            <a:ext cx="9116509" cy="1622321"/>
          </a:xfrm>
        </p:spPr>
        <p:txBody>
          <a:bodyPr>
            <a:normAutofit/>
          </a:bodyPr>
          <a:lstStyle/>
          <a:p>
            <a:r>
              <a:rPr lang="en-GB" dirty="0"/>
              <a:t>Transparency – CA Publications </a:t>
            </a:r>
          </a:p>
        </p:txBody>
      </p:sp>
      <p:sp>
        <p:nvSpPr>
          <p:cNvPr id="3" name="Content Placeholder 2">
            <a:extLst>
              <a:ext uri="{FF2B5EF4-FFF2-40B4-BE49-F238E27FC236}">
                <a16:creationId xmlns:a16="http://schemas.microsoft.com/office/drawing/2014/main" id="{B8C43B6F-C61A-4CD4-BD80-A4C19FD4DCD6}"/>
              </a:ext>
            </a:extLst>
          </p:cNvPr>
          <p:cNvSpPr>
            <a:spLocks noGrp="1"/>
          </p:cNvSpPr>
          <p:nvPr>
            <p:ph idx="1"/>
          </p:nvPr>
        </p:nvSpPr>
        <p:spPr>
          <a:xfrm>
            <a:off x="976848" y="1536290"/>
            <a:ext cx="6515350" cy="3785419"/>
          </a:xfrm>
        </p:spPr>
        <p:txBody>
          <a:bodyPr>
            <a:normAutofit/>
          </a:bodyPr>
          <a:lstStyle/>
          <a:p>
            <a:pPr fontAlgn="base">
              <a:buFont typeface="Arial" panose="020B0604020202020204" pitchFamily="34" charset="0"/>
              <a:buChar char="•"/>
            </a:pPr>
            <a:r>
              <a:rPr lang="en-GB" sz="2400" dirty="0"/>
              <a:t>I</a:t>
            </a:r>
            <a:r>
              <a:rPr lang="en-GB" sz="2400" b="0" i="0" dirty="0">
                <a:effectLst/>
              </a:rPr>
              <a:t>nformation about payments under public contracts to enable scrutiny by the general public</a:t>
            </a:r>
          </a:p>
          <a:p>
            <a:pPr fontAlgn="base">
              <a:buFont typeface="Arial" panose="020B0604020202020204" pitchFamily="34" charset="0"/>
              <a:buChar char="•"/>
            </a:pPr>
            <a:r>
              <a:rPr lang="en-GB" sz="2400" i="0" dirty="0">
                <a:effectLst/>
              </a:rPr>
              <a:t>Contract implementation notice to update on performance against KPIs</a:t>
            </a:r>
          </a:p>
          <a:p>
            <a:pPr fontAlgn="base">
              <a:buFont typeface="Arial" panose="020B0604020202020204" pitchFamily="34" charset="0"/>
              <a:buChar char="•"/>
            </a:pPr>
            <a:r>
              <a:rPr lang="en-GB" sz="2400" dirty="0"/>
              <a:t>C</a:t>
            </a:r>
            <a:r>
              <a:rPr lang="en-GB" sz="2400" b="0" i="0" dirty="0">
                <a:effectLst/>
              </a:rPr>
              <a:t>ontract change notice in advance of implementing amendments</a:t>
            </a:r>
          </a:p>
          <a:p>
            <a:pPr fontAlgn="base">
              <a:buFont typeface="Arial" panose="020B0604020202020204" pitchFamily="34" charset="0"/>
              <a:buChar char="•"/>
            </a:pPr>
            <a:r>
              <a:rPr lang="en-GB" sz="2400" dirty="0"/>
              <a:t>C</a:t>
            </a:r>
            <a:r>
              <a:rPr lang="en-GB" sz="2400" b="0" i="0" dirty="0">
                <a:effectLst/>
              </a:rPr>
              <a:t>ontract termination notice ahead of the expiry or termination of a contract</a:t>
            </a:r>
          </a:p>
          <a:p>
            <a:pPr marL="0" indent="0">
              <a:buNone/>
            </a:pPr>
            <a:endParaRPr lang="en-GB" sz="1100" dirty="0"/>
          </a:p>
        </p:txBody>
      </p:sp>
      <p:pic>
        <p:nvPicPr>
          <p:cNvPr id="8194" name="Picture 2" descr="Understanding How To Balance Privacy And Transparency On A Nonprofit Board">
            <a:extLst>
              <a:ext uri="{FF2B5EF4-FFF2-40B4-BE49-F238E27FC236}">
                <a16:creationId xmlns:a16="http://schemas.microsoft.com/office/drawing/2014/main" id="{2EC735AB-19FD-5AF8-AD08-1FC979DAD7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8592" y="1750676"/>
            <a:ext cx="4475531" cy="33566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29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23CF-54DD-AFD9-B216-9A335C5A0926}"/>
              </a:ext>
            </a:extLst>
          </p:cNvPr>
          <p:cNvSpPr>
            <a:spLocks noGrp="1"/>
          </p:cNvSpPr>
          <p:nvPr>
            <p:ph type="title"/>
          </p:nvPr>
        </p:nvSpPr>
        <p:spPr>
          <a:xfrm>
            <a:off x="838200" y="89918"/>
            <a:ext cx="7611406" cy="1325563"/>
          </a:xfrm>
        </p:spPr>
        <p:txBody>
          <a:bodyPr/>
          <a:lstStyle/>
          <a:p>
            <a:r>
              <a:rPr lang="en-GB" dirty="0"/>
              <a:t>Market Engagement </a:t>
            </a:r>
          </a:p>
        </p:txBody>
      </p:sp>
      <p:sp>
        <p:nvSpPr>
          <p:cNvPr id="3" name="Content Placeholder 2">
            <a:extLst>
              <a:ext uri="{FF2B5EF4-FFF2-40B4-BE49-F238E27FC236}">
                <a16:creationId xmlns:a16="http://schemas.microsoft.com/office/drawing/2014/main" id="{C8EC2F0A-DDBA-8850-A774-C04570B81DD4}"/>
              </a:ext>
            </a:extLst>
          </p:cNvPr>
          <p:cNvSpPr>
            <a:spLocks noGrp="1"/>
          </p:cNvSpPr>
          <p:nvPr>
            <p:ph idx="1"/>
          </p:nvPr>
        </p:nvSpPr>
        <p:spPr>
          <a:xfrm>
            <a:off x="838200" y="1825625"/>
            <a:ext cx="7611406" cy="4351338"/>
          </a:xfrm>
        </p:spPr>
        <p:txBody>
          <a:bodyPr/>
          <a:lstStyle/>
          <a:p>
            <a:r>
              <a:rPr lang="en-GB" dirty="0"/>
              <a:t>Encourages preliminary engagement </a:t>
            </a:r>
          </a:p>
          <a:p>
            <a:r>
              <a:rPr lang="en-GB" dirty="0"/>
              <a:t>Can include co-production of specifications etc.</a:t>
            </a:r>
          </a:p>
          <a:p>
            <a:r>
              <a:rPr lang="en-GB" dirty="0"/>
              <a:t>Cannot give any supplier an advantage</a:t>
            </a:r>
          </a:p>
          <a:p>
            <a:r>
              <a:rPr lang="en-GB" dirty="0"/>
              <a:t>Can publish a ‘Pre Market Engagement’ Notice</a:t>
            </a:r>
          </a:p>
          <a:p>
            <a:r>
              <a:rPr lang="en-GB" dirty="0"/>
              <a:t>Fully embrace this, especially in current climate</a:t>
            </a:r>
          </a:p>
        </p:txBody>
      </p:sp>
      <p:pic>
        <p:nvPicPr>
          <p:cNvPr id="4" name="Picture 4" descr="CRM Measures Engagement, not Just Activity - SalesNexus">
            <a:extLst>
              <a:ext uri="{FF2B5EF4-FFF2-40B4-BE49-F238E27FC236}">
                <a16:creationId xmlns:a16="http://schemas.microsoft.com/office/drawing/2014/main" id="{753B0320-3A8E-BBA1-14E6-D61B05711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536" y="1220382"/>
            <a:ext cx="3230319" cy="323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C196D-D356-CBB1-AD2F-CDF873FC3B7A}"/>
              </a:ext>
            </a:extLst>
          </p:cNvPr>
          <p:cNvSpPr>
            <a:spLocks noGrp="1"/>
          </p:cNvSpPr>
          <p:nvPr>
            <p:ph type="title"/>
          </p:nvPr>
        </p:nvSpPr>
        <p:spPr>
          <a:xfrm>
            <a:off x="838200" y="0"/>
            <a:ext cx="7611406" cy="1325563"/>
          </a:xfrm>
        </p:spPr>
        <p:txBody>
          <a:bodyPr/>
          <a:lstStyle/>
          <a:p>
            <a:r>
              <a:rPr lang="en-GB" dirty="0"/>
              <a:t>Exclusion</a:t>
            </a:r>
          </a:p>
        </p:txBody>
      </p:sp>
      <p:sp>
        <p:nvSpPr>
          <p:cNvPr id="3" name="Content Placeholder 2">
            <a:extLst>
              <a:ext uri="{FF2B5EF4-FFF2-40B4-BE49-F238E27FC236}">
                <a16:creationId xmlns:a16="http://schemas.microsoft.com/office/drawing/2014/main" id="{CB6D38F7-2FF5-DF6E-4811-2ACCF4E5A512}"/>
              </a:ext>
            </a:extLst>
          </p:cNvPr>
          <p:cNvSpPr>
            <a:spLocks noGrp="1"/>
          </p:cNvSpPr>
          <p:nvPr>
            <p:ph idx="1"/>
          </p:nvPr>
        </p:nvSpPr>
        <p:spPr>
          <a:xfrm>
            <a:off x="838200" y="1585928"/>
            <a:ext cx="9211322" cy="4351338"/>
          </a:xfrm>
        </p:spPr>
        <p:txBody>
          <a:bodyPr>
            <a:normAutofit/>
          </a:bodyPr>
          <a:lstStyle/>
          <a:p>
            <a:r>
              <a:rPr lang="en-GB" dirty="0"/>
              <a:t>Similar grounds as currently:</a:t>
            </a:r>
          </a:p>
          <a:p>
            <a:pPr algn="l" fontAlgn="base">
              <a:buFont typeface="Arial" panose="020B0604020202020204" pitchFamily="34" charset="0"/>
              <a:buChar char="•"/>
            </a:pPr>
            <a:r>
              <a:rPr lang="en-GB" b="0" i="0" dirty="0">
                <a:effectLst/>
              </a:rPr>
              <a:t>An ‘excluded supplier’: a supplier which meets a mandatory exclusion ground and where the CA considers that the circumstances giving rise to the ground will reoccur; or</a:t>
            </a:r>
          </a:p>
          <a:p>
            <a:pPr algn="l" fontAlgn="base">
              <a:buFont typeface="Arial" panose="020B0604020202020204" pitchFamily="34" charset="0"/>
              <a:buChar char="•"/>
            </a:pPr>
            <a:r>
              <a:rPr lang="en-GB" b="0" i="0" dirty="0">
                <a:effectLst/>
              </a:rPr>
              <a:t>an ‘excludable supplier’: a supplier which meets a discretionary exclusion ground and where the CA considers that the circumstances giving rise to the ground will reoccur.</a:t>
            </a:r>
          </a:p>
          <a:p>
            <a:pPr algn="l" fontAlgn="base">
              <a:buFont typeface="Arial" panose="020B0604020202020204" pitchFamily="34" charset="0"/>
              <a:buChar char="•"/>
            </a:pPr>
            <a:r>
              <a:rPr lang="en-GB" dirty="0"/>
              <a:t>New exclusion grounds published – worth a read!</a:t>
            </a:r>
            <a:endParaRPr lang="en-GB" b="0" i="0" dirty="0">
              <a:effectLst/>
            </a:endParaRPr>
          </a:p>
          <a:p>
            <a:pPr marL="0" indent="0">
              <a:buNone/>
            </a:pPr>
            <a:endParaRPr lang="en-GB" dirty="0"/>
          </a:p>
        </p:txBody>
      </p:sp>
      <p:pic>
        <p:nvPicPr>
          <p:cNvPr id="12290" name="Picture 2" descr="red card - Wiktionary">
            <a:extLst>
              <a:ext uri="{FF2B5EF4-FFF2-40B4-BE49-F238E27FC236}">
                <a16:creationId xmlns:a16="http://schemas.microsoft.com/office/drawing/2014/main" id="{AF46FFD3-D106-A317-B4F8-509040EB4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4473" y="1168173"/>
            <a:ext cx="2327526" cy="337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833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7D91-0D04-8A87-9331-0406D0BA6984}"/>
              </a:ext>
            </a:extLst>
          </p:cNvPr>
          <p:cNvSpPr>
            <a:spLocks noGrp="1"/>
          </p:cNvSpPr>
          <p:nvPr>
            <p:ph type="title"/>
          </p:nvPr>
        </p:nvSpPr>
        <p:spPr>
          <a:xfrm>
            <a:off x="811760" y="-125336"/>
            <a:ext cx="4944152" cy="1622321"/>
          </a:xfrm>
        </p:spPr>
        <p:txBody>
          <a:bodyPr>
            <a:normAutofit/>
          </a:bodyPr>
          <a:lstStyle/>
          <a:p>
            <a:r>
              <a:rPr lang="en-GB" dirty="0"/>
              <a:t>Debarment List</a:t>
            </a:r>
          </a:p>
        </p:txBody>
      </p:sp>
      <p:sp>
        <p:nvSpPr>
          <p:cNvPr id="9224" name="Content Placeholder 9223">
            <a:extLst>
              <a:ext uri="{FF2B5EF4-FFF2-40B4-BE49-F238E27FC236}">
                <a16:creationId xmlns:a16="http://schemas.microsoft.com/office/drawing/2014/main" id="{9F571BBF-AEBC-1378-9193-B6A7114FAE98}"/>
              </a:ext>
            </a:extLst>
          </p:cNvPr>
          <p:cNvSpPr>
            <a:spLocks noGrp="1"/>
          </p:cNvSpPr>
          <p:nvPr>
            <p:ph idx="1"/>
          </p:nvPr>
        </p:nvSpPr>
        <p:spPr>
          <a:xfrm>
            <a:off x="648930" y="1310935"/>
            <a:ext cx="5444020" cy="3785419"/>
          </a:xfrm>
        </p:spPr>
        <p:txBody>
          <a:bodyPr>
            <a:normAutofit/>
          </a:bodyPr>
          <a:lstStyle/>
          <a:p>
            <a:r>
              <a:rPr lang="en-US" sz="2400" dirty="0"/>
              <a:t>Creation of central debarment list</a:t>
            </a:r>
          </a:p>
          <a:p>
            <a:r>
              <a:rPr lang="en-US" sz="2400" dirty="0"/>
              <a:t>CAs required to notify Minister when a supplier is excluded</a:t>
            </a:r>
          </a:p>
          <a:p>
            <a:r>
              <a:rPr lang="en-US" sz="2400" dirty="0"/>
              <a:t>Minister then considers whether to include</a:t>
            </a:r>
          </a:p>
          <a:p>
            <a:r>
              <a:rPr lang="en-US" sz="2400" dirty="0"/>
              <a:t>Must state reasons and notify prior to publication (with appeal right)</a:t>
            </a:r>
          </a:p>
          <a:p>
            <a:r>
              <a:rPr lang="en-US" sz="2400" dirty="0"/>
              <a:t>Ability to request removal once published</a:t>
            </a:r>
          </a:p>
          <a:p>
            <a:pPr marL="0" indent="0">
              <a:buNone/>
            </a:pPr>
            <a:endParaRPr lang="en-US" sz="2400" dirty="0"/>
          </a:p>
        </p:txBody>
      </p:sp>
      <p:sp>
        <p:nvSpPr>
          <p:cNvPr id="9227" name="Rectangle 9226">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9"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0" name="Picture 4" descr="Hello Again Mr. Naughty Seat">
            <a:extLst>
              <a:ext uri="{FF2B5EF4-FFF2-40B4-BE49-F238E27FC236}">
                <a16:creationId xmlns:a16="http://schemas.microsoft.com/office/drawing/2014/main" id="{FBF5B490-5487-9E58-CFCB-598B16A577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1189611"/>
            <a:ext cx="4475531" cy="447553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777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2216-BCE6-1B1A-26C9-BDF6020C70E8}"/>
              </a:ext>
            </a:extLst>
          </p:cNvPr>
          <p:cNvSpPr>
            <a:spLocks noGrp="1"/>
          </p:cNvSpPr>
          <p:nvPr>
            <p:ph type="title"/>
          </p:nvPr>
        </p:nvSpPr>
        <p:spPr>
          <a:xfrm>
            <a:off x="5214580" y="328922"/>
            <a:ext cx="6422849" cy="1676603"/>
          </a:xfrm>
        </p:spPr>
        <p:txBody>
          <a:bodyPr>
            <a:normAutofit/>
          </a:bodyPr>
          <a:lstStyle/>
          <a:p>
            <a:r>
              <a:rPr lang="en-GB" dirty="0"/>
              <a:t>Registration </a:t>
            </a:r>
          </a:p>
        </p:txBody>
      </p:sp>
      <p:sp>
        <p:nvSpPr>
          <p:cNvPr id="15367" name="Rectangle 1536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36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362" name="Picture 2" descr="Registration September 2020- July 2021 – Fusion">
            <a:extLst>
              <a:ext uri="{FF2B5EF4-FFF2-40B4-BE49-F238E27FC236}">
                <a16:creationId xmlns:a16="http://schemas.microsoft.com/office/drawing/2014/main" id="{F4BB2600-2E35-680D-06B9-C1908ECC2C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364" y="1872360"/>
            <a:ext cx="3113280" cy="31132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3F45133-7E32-2235-0A77-A0EAAD2272B1}"/>
              </a:ext>
            </a:extLst>
          </p:cNvPr>
          <p:cNvSpPr>
            <a:spLocks noGrp="1"/>
          </p:cNvSpPr>
          <p:nvPr>
            <p:ph idx="1"/>
          </p:nvPr>
        </p:nvSpPr>
        <p:spPr>
          <a:xfrm>
            <a:off x="5214581" y="2438400"/>
            <a:ext cx="6422848" cy="3785419"/>
          </a:xfrm>
        </p:spPr>
        <p:txBody>
          <a:bodyPr>
            <a:normAutofit/>
          </a:bodyPr>
          <a:lstStyle/>
          <a:p>
            <a:r>
              <a:rPr lang="en-GB" sz="2000" dirty="0"/>
              <a:t>All CAs required to use single digital platform for supplier registration</a:t>
            </a:r>
          </a:p>
          <a:p>
            <a:r>
              <a:rPr lang="en-GB" sz="2000" dirty="0"/>
              <a:t>Significant amount of data will only need to be entered annually</a:t>
            </a:r>
          </a:p>
          <a:p>
            <a:r>
              <a:rPr lang="en-GB" sz="2000" dirty="0"/>
              <a:t>Should make pre-qualification process easier</a:t>
            </a:r>
          </a:p>
          <a:p>
            <a:r>
              <a:rPr lang="en-GB" sz="2000" dirty="0"/>
              <a:t>Focus will be on </a:t>
            </a:r>
            <a:r>
              <a:rPr lang="en-GB" sz="2000" u="sng" dirty="0"/>
              <a:t>qualitative</a:t>
            </a:r>
            <a:r>
              <a:rPr lang="en-GB" sz="2000" dirty="0"/>
              <a:t> </a:t>
            </a:r>
          </a:p>
          <a:p>
            <a:r>
              <a:rPr lang="en-GB" sz="2000" dirty="0"/>
              <a:t>Welcomed, but how long will it take to implement? </a:t>
            </a:r>
          </a:p>
        </p:txBody>
      </p:sp>
    </p:spTree>
    <p:extLst>
      <p:ext uri="{BB962C8B-B14F-4D97-AF65-F5344CB8AC3E}">
        <p14:creationId xmlns:p14="http://schemas.microsoft.com/office/powerpoint/2010/main" val="1501616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E5E9AB-7AAC-0648-DFFB-1A3F56750A05}"/>
              </a:ext>
            </a:extLst>
          </p:cNvPr>
          <p:cNvSpPr>
            <a:spLocks noGrp="1"/>
          </p:cNvSpPr>
          <p:nvPr>
            <p:ph type="title"/>
          </p:nvPr>
        </p:nvSpPr>
        <p:spPr>
          <a:xfrm>
            <a:off x="729084" y="362536"/>
            <a:ext cx="4368602" cy="1956841"/>
          </a:xfrm>
        </p:spPr>
        <p:txBody>
          <a:bodyPr anchor="b">
            <a:normAutofit/>
          </a:bodyPr>
          <a:lstStyle/>
          <a:p>
            <a:r>
              <a:rPr lang="en-GB" sz="4200" dirty="0"/>
              <a:t>KPIs and Performance Reporting</a:t>
            </a:r>
          </a:p>
        </p:txBody>
      </p:sp>
      <p:sp>
        <p:nvSpPr>
          <p:cNvPr id="1639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252361-8035-D5DC-19E7-DE0D33EC1C0D}"/>
              </a:ext>
            </a:extLst>
          </p:cNvPr>
          <p:cNvSpPr>
            <a:spLocks noGrp="1"/>
          </p:cNvSpPr>
          <p:nvPr>
            <p:ph idx="1"/>
          </p:nvPr>
        </p:nvSpPr>
        <p:spPr>
          <a:xfrm>
            <a:off x="640080" y="2872899"/>
            <a:ext cx="4243589" cy="3320668"/>
          </a:xfrm>
        </p:spPr>
        <p:txBody>
          <a:bodyPr>
            <a:normAutofit fontScale="92500" lnSpcReduction="10000"/>
          </a:bodyPr>
          <a:lstStyle/>
          <a:p>
            <a:r>
              <a:rPr lang="en-GB" sz="2000" dirty="0"/>
              <a:t>Applies to contacts with value &gt;£2m</a:t>
            </a:r>
          </a:p>
          <a:p>
            <a:r>
              <a:rPr lang="en-GB" sz="2000" dirty="0"/>
              <a:t>CA must ‘set and publish at least three KPIs in respect of contract’</a:t>
            </a:r>
          </a:p>
          <a:p>
            <a:r>
              <a:rPr lang="en-GB" sz="2000" dirty="0"/>
              <a:t>Performance reported at least annually </a:t>
            </a:r>
          </a:p>
          <a:p>
            <a:r>
              <a:rPr lang="en-GB" sz="2000" dirty="0"/>
              <a:t>CA obliged to publish termination notice</a:t>
            </a:r>
          </a:p>
          <a:p>
            <a:r>
              <a:rPr lang="en-GB" sz="2000" dirty="0"/>
              <a:t>CA can opt out if they believe performance cannot be ‘appropriately’ be assessed by KPIs</a:t>
            </a:r>
          </a:p>
          <a:p>
            <a:r>
              <a:rPr lang="en-GB" sz="2000" dirty="0"/>
              <a:t>Doesn’t apply to Frameworks</a:t>
            </a:r>
          </a:p>
        </p:txBody>
      </p:sp>
      <p:pic>
        <p:nvPicPr>
          <p:cNvPr id="16386" name="Picture 2" descr="Performance Management: Definition, Stages, Elements &amp; Types | RingCentral  UK Blog">
            <a:extLst>
              <a:ext uri="{FF2B5EF4-FFF2-40B4-BE49-F238E27FC236}">
                <a16:creationId xmlns:a16="http://schemas.microsoft.com/office/drawing/2014/main" id="{096CCEC8-C458-1B7E-DE18-44F1A2E533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6" r="2705"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F0CA7E5-3256-BA22-7FED-57360F994633}"/>
              </a:ext>
            </a:extLst>
          </p:cNvPr>
          <p:cNvPicPr>
            <a:picLocks noChangeAspect="1"/>
          </p:cNvPicPr>
          <p:nvPr/>
        </p:nvPicPr>
        <p:blipFill>
          <a:blip r:embed="rId3"/>
          <a:stretch>
            <a:fillRect/>
          </a:stretch>
        </p:blipFill>
        <p:spPr>
          <a:xfrm>
            <a:off x="74494" y="23744"/>
            <a:ext cx="643478" cy="818250"/>
          </a:xfrm>
          <a:prstGeom prst="rect">
            <a:avLst/>
          </a:prstGeom>
        </p:spPr>
      </p:pic>
    </p:spTree>
    <p:extLst>
      <p:ext uri="{BB962C8B-B14F-4D97-AF65-F5344CB8AC3E}">
        <p14:creationId xmlns:p14="http://schemas.microsoft.com/office/powerpoint/2010/main" val="25863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BD8FC6-F89B-5FE2-02FD-A9A746535431}"/>
              </a:ext>
            </a:extLst>
          </p:cNvPr>
          <p:cNvSpPr>
            <a:spLocks noGrp="1"/>
          </p:cNvSpPr>
          <p:nvPr>
            <p:ph type="title"/>
          </p:nvPr>
        </p:nvSpPr>
        <p:spPr>
          <a:xfrm>
            <a:off x="572493" y="238539"/>
            <a:ext cx="11018520" cy="1434415"/>
          </a:xfrm>
        </p:spPr>
        <p:txBody>
          <a:bodyPr anchor="b">
            <a:normAutofit/>
          </a:bodyPr>
          <a:lstStyle/>
          <a:p>
            <a:r>
              <a:rPr lang="en-GB" sz="5400" dirty="0"/>
              <a:t>Frameworks – What’s New?</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B84F714-25D0-8597-9C90-7C631999FFB1}"/>
              </a:ext>
            </a:extLst>
          </p:cNvPr>
          <p:cNvSpPr>
            <a:spLocks noGrp="1"/>
          </p:cNvSpPr>
          <p:nvPr>
            <p:ph idx="1"/>
          </p:nvPr>
        </p:nvSpPr>
        <p:spPr>
          <a:xfrm>
            <a:off x="572493" y="2071316"/>
            <a:ext cx="6713552" cy="4119172"/>
          </a:xfrm>
        </p:spPr>
        <p:txBody>
          <a:bodyPr anchor="t">
            <a:normAutofit/>
          </a:bodyPr>
          <a:lstStyle/>
          <a:p>
            <a:r>
              <a:rPr lang="en-GB" sz="2200" dirty="0"/>
              <a:t>Existing 4-year framework retained as ‘closed’ framework</a:t>
            </a:r>
          </a:p>
          <a:p>
            <a:r>
              <a:rPr lang="en-GB" sz="2200" dirty="0"/>
              <a:t>New ‘Open’ framework created</a:t>
            </a:r>
          </a:p>
          <a:p>
            <a:r>
              <a:rPr lang="en-GB" sz="2200" dirty="0"/>
              <a:t>Effectively creates successive frameworks</a:t>
            </a:r>
          </a:p>
          <a:p>
            <a:r>
              <a:rPr lang="en-GB" sz="2200" dirty="0"/>
              <a:t>Must be reopened after the first 3 years and at least every 5 years after – therefore could be opened annually if required</a:t>
            </a:r>
          </a:p>
          <a:p>
            <a:r>
              <a:rPr lang="en-GB" sz="2200" dirty="0"/>
              <a:t>Maximum period of 8 years (single supplier &lt;4 years)</a:t>
            </a:r>
          </a:p>
          <a:p>
            <a:r>
              <a:rPr lang="en-GB" sz="2200" dirty="0"/>
              <a:t>Minimum number of open framework is 2</a:t>
            </a:r>
          </a:p>
          <a:p>
            <a:r>
              <a:rPr lang="en-GB" sz="2200" dirty="0"/>
              <a:t>Fee can only be generated based on throughput</a:t>
            </a:r>
          </a:p>
          <a:p>
            <a:pPr marL="0" indent="0">
              <a:buNone/>
            </a:pPr>
            <a:endParaRPr lang="en-GB" sz="2200" dirty="0"/>
          </a:p>
        </p:txBody>
      </p:sp>
      <p:pic>
        <p:nvPicPr>
          <p:cNvPr id="5" name="Picture 4">
            <a:extLst>
              <a:ext uri="{FF2B5EF4-FFF2-40B4-BE49-F238E27FC236}">
                <a16:creationId xmlns:a16="http://schemas.microsoft.com/office/drawing/2014/main" id="{ED646342-8BDD-CFDD-121B-AE1CD06FC747}"/>
              </a:ext>
            </a:extLst>
          </p:cNvPr>
          <p:cNvPicPr>
            <a:picLocks noChangeAspect="1"/>
          </p:cNvPicPr>
          <p:nvPr/>
        </p:nvPicPr>
        <p:blipFill rotWithShape="1">
          <a:blip r:embed="rId2"/>
          <a:srcRect t="855" r="-3" b="1428"/>
          <a:stretch/>
        </p:blipFill>
        <p:spPr>
          <a:xfrm>
            <a:off x="7675658" y="2093976"/>
            <a:ext cx="3941064" cy="4096512"/>
          </a:xfrm>
          <a:prstGeom prst="rect">
            <a:avLst/>
          </a:prstGeom>
        </p:spPr>
      </p:pic>
      <p:pic>
        <p:nvPicPr>
          <p:cNvPr id="6" name="Picture 5">
            <a:extLst>
              <a:ext uri="{FF2B5EF4-FFF2-40B4-BE49-F238E27FC236}">
                <a16:creationId xmlns:a16="http://schemas.microsoft.com/office/drawing/2014/main" id="{B45DA1AE-BBBE-04A0-4587-31FC82BFB568}"/>
              </a:ext>
            </a:extLst>
          </p:cNvPr>
          <p:cNvPicPr>
            <a:picLocks noChangeAspect="1"/>
          </p:cNvPicPr>
          <p:nvPr/>
        </p:nvPicPr>
        <p:blipFill>
          <a:blip r:embed="rId3"/>
          <a:stretch>
            <a:fillRect/>
          </a:stretch>
        </p:blipFill>
        <p:spPr>
          <a:xfrm>
            <a:off x="74493" y="23744"/>
            <a:ext cx="692479" cy="880560"/>
          </a:xfrm>
          <a:prstGeom prst="rect">
            <a:avLst/>
          </a:prstGeom>
        </p:spPr>
      </p:pic>
    </p:spTree>
    <p:extLst>
      <p:ext uri="{BB962C8B-B14F-4D97-AF65-F5344CB8AC3E}">
        <p14:creationId xmlns:p14="http://schemas.microsoft.com/office/powerpoint/2010/main" val="225009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8FC6-F89B-5FE2-02FD-A9A746535431}"/>
              </a:ext>
            </a:extLst>
          </p:cNvPr>
          <p:cNvSpPr>
            <a:spLocks noGrp="1"/>
          </p:cNvSpPr>
          <p:nvPr>
            <p:ph type="title"/>
          </p:nvPr>
        </p:nvSpPr>
        <p:spPr>
          <a:xfrm>
            <a:off x="838200" y="111561"/>
            <a:ext cx="7611406" cy="1325563"/>
          </a:xfrm>
        </p:spPr>
        <p:txBody>
          <a:bodyPr/>
          <a:lstStyle/>
          <a:p>
            <a:r>
              <a:rPr lang="en-GB" dirty="0"/>
              <a:t>DPS’s – What’s New?</a:t>
            </a:r>
          </a:p>
        </p:txBody>
      </p:sp>
      <p:sp>
        <p:nvSpPr>
          <p:cNvPr id="3" name="Content Placeholder 2">
            <a:extLst>
              <a:ext uri="{FF2B5EF4-FFF2-40B4-BE49-F238E27FC236}">
                <a16:creationId xmlns:a16="http://schemas.microsoft.com/office/drawing/2014/main" id="{6B84F714-25D0-8597-9C90-7C631999FFB1}"/>
              </a:ext>
            </a:extLst>
          </p:cNvPr>
          <p:cNvSpPr>
            <a:spLocks noGrp="1"/>
          </p:cNvSpPr>
          <p:nvPr>
            <p:ph idx="1"/>
          </p:nvPr>
        </p:nvSpPr>
        <p:spPr>
          <a:xfrm>
            <a:off x="838200" y="1825625"/>
            <a:ext cx="7373645" cy="4351338"/>
          </a:xfrm>
        </p:spPr>
        <p:txBody>
          <a:bodyPr/>
          <a:lstStyle/>
          <a:p>
            <a:r>
              <a:rPr lang="en-GB" dirty="0"/>
              <a:t>DPS replaced by Dynamic Markets</a:t>
            </a:r>
          </a:p>
          <a:p>
            <a:r>
              <a:rPr lang="en-GB" dirty="0"/>
              <a:t>Can be used for all types of contracts</a:t>
            </a:r>
          </a:p>
          <a:p>
            <a:r>
              <a:rPr lang="en-GB" dirty="0"/>
              <a:t>No limit on duration of Dynamic Market</a:t>
            </a:r>
          </a:p>
          <a:p>
            <a:r>
              <a:rPr lang="en-GB" dirty="0"/>
              <a:t>No direct award criteria</a:t>
            </a:r>
          </a:p>
          <a:p>
            <a:r>
              <a:rPr lang="en-GB" dirty="0"/>
              <a:t>Will still require constant administration</a:t>
            </a:r>
          </a:p>
          <a:p>
            <a:r>
              <a:rPr lang="en-GB" dirty="0"/>
              <a:t>Will this become a more popular option?</a:t>
            </a:r>
          </a:p>
          <a:p>
            <a:pPr marL="0" indent="0">
              <a:buNone/>
            </a:pPr>
            <a:endParaRPr lang="en-GB" dirty="0"/>
          </a:p>
        </p:txBody>
      </p:sp>
      <p:pic>
        <p:nvPicPr>
          <p:cNvPr id="5" name="Picture 2" descr="See the source image">
            <a:extLst>
              <a:ext uri="{FF2B5EF4-FFF2-40B4-BE49-F238E27FC236}">
                <a16:creationId xmlns:a16="http://schemas.microsoft.com/office/drawing/2014/main" id="{25D2BD52-CCBF-0E5E-7EBE-12F2ABAF61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1082" y="1910252"/>
            <a:ext cx="3026664" cy="303424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42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FAC6-2254-6F59-30B0-527CA1A29B5D}"/>
              </a:ext>
            </a:extLst>
          </p:cNvPr>
          <p:cNvSpPr>
            <a:spLocks noGrp="1"/>
          </p:cNvSpPr>
          <p:nvPr>
            <p:ph type="title"/>
          </p:nvPr>
        </p:nvSpPr>
        <p:spPr>
          <a:xfrm>
            <a:off x="838200" y="-7483"/>
            <a:ext cx="7611406" cy="1325563"/>
          </a:xfrm>
        </p:spPr>
        <p:txBody>
          <a:bodyPr/>
          <a:lstStyle/>
          <a:p>
            <a:r>
              <a:rPr lang="en-GB" dirty="0"/>
              <a:t>Modifying Contracts</a:t>
            </a:r>
          </a:p>
        </p:txBody>
      </p:sp>
      <p:sp>
        <p:nvSpPr>
          <p:cNvPr id="3" name="Content Placeholder 2">
            <a:extLst>
              <a:ext uri="{FF2B5EF4-FFF2-40B4-BE49-F238E27FC236}">
                <a16:creationId xmlns:a16="http://schemas.microsoft.com/office/drawing/2014/main" id="{42E6B2D4-0C50-7B7C-C905-6BE4AC08A1EF}"/>
              </a:ext>
            </a:extLst>
          </p:cNvPr>
          <p:cNvSpPr>
            <a:spLocks noGrp="1"/>
          </p:cNvSpPr>
          <p:nvPr>
            <p:ph idx="1"/>
          </p:nvPr>
        </p:nvSpPr>
        <p:spPr>
          <a:xfrm>
            <a:off x="838200" y="1825625"/>
            <a:ext cx="7347012" cy="4351338"/>
          </a:xfrm>
        </p:spPr>
        <p:txBody>
          <a:bodyPr/>
          <a:lstStyle/>
          <a:p>
            <a:r>
              <a:rPr lang="en-GB" dirty="0"/>
              <a:t>Requirement for CA to publish ‘Contract Change Notice’</a:t>
            </a:r>
          </a:p>
          <a:p>
            <a:r>
              <a:rPr lang="en-GB" dirty="0"/>
              <a:t>Voluntary standstill period prior to implementing modification</a:t>
            </a:r>
          </a:p>
          <a:p>
            <a:r>
              <a:rPr lang="en-GB" dirty="0"/>
              <a:t>Substantial change to term now defined as &gt;10% </a:t>
            </a:r>
          </a:p>
        </p:txBody>
      </p:sp>
      <p:pic>
        <p:nvPicPr>
          <p:cNvPr id="6" name="Picture 5">
            <a:extLst>
              <a:ext uri="{FF2B5EF4-FFF2-40B4-BE49-F238E27FC236}">
                <a16:creationId xmlns:a16="http://schemas.microsoft.com/office/drawing/2014/main" id="{BD7EB8F7-5A12-766F-0025-7A07AA08DF71}"/>
              </a:ext>
            </a:extLst>
          </p:cNvPr>
          <p:cNvPicPr>
            <a:picLocks noChangeAspect="1"/>
          </p:cNvPicPr>
          <p:nvPr/>
        </p:nvPicPr>
        <p:blipFill>
          <a:blip r:embed="rId2"/>
          <a:stretch>
            <a:fillRect/>
          </a:stretch>
        </p:blipFill>
        <p:spPr>
          <a:xfrm>
            <a:off x="7998280" y="2164736"/>
            <a:ext cx="3784729" cy="2886658"/>
          </a:xfrm>
          <a:prstGeom prst="rect">
            <a:avLst/>
          </a:prstGeom>
        </p:spPr>
      </p:pic>
    </p:spTree>
    <p:extLst>
      <p:ext uri="{BB962C8B-B14F-4D97-AF65-F5344CB8AC3E}">
        <p14:creationId xmlns:p14="http://schemas.microsoft.com/office/powerpoint/2010/main" val="425062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7589-BDEE-110F-9BAB-D0E3B858A1C0}"/>
              </a:ext>
            </a:extLst>
          </p:cNvPr>
          <p:cNvSpPr>
            <a:spLocks noGrp="1"/>
          </p:cNvSpPr>
          <p:nvPr>
            <p:ph type="title"/>
          </p:nvPr>
        </p:nvSpPr>
        <p:spPr/>
        <p:txBody>
          <a:bodyPr/>
          <a:lstStyle/>
          <a:p>
            <a:r>
              <a:rPr lang="en-GB" dirty="0"/>
              <a:t>Introduction to Echelon</a:t>
            </a:r>
          </a:p>
        </p:txBody>
      </p:sp>
    </p:spTree>
    <p:extLst>
      <p:ext uri="{BB962C8B-B14F-4D97-AF65-F5344CB8AC3E}">
        <p14:creationId xmlns:p14="http://schemas.microsoft.com/office/powerpoint/2010/main" val="333096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61D6C-9F6E-0C3A-B8CA-550885ABC7D7}"/>
              </a:ext>
            </a:extLst>
          </p:cNvPr>
          <p:cNvSpPr>
            <a:spLocks noGrp="1"/>
          </p:cNvSpPr>
          <p:nvPr>
            <p:ph type="title"/>
          </p:nvPr>
        </p:nvSpPr>
        <p:spPr>
          <a:xfrm>
            <a:off x="838200" y="18255"/>
            <a:ext cx="7611406" cy="1325563"/>
          </a:xfrm>
        </p:spPr>
        <p:txBody>
          <a:bodyPr/>
          <a:lstStyle/>
          <a:p>
            <a:r>
              <a:rPr lang="en-GB" dirty="0"/>
              <a:t>Assessment Summaries</a:t>
            </a:r>
          </a:p>
        </p:txBody>
      </p:sp>
      <p:sp>
        <p:nvSpPr>
          <p:cNvPr id="3" name="Content Placeholder 2">
            <a:extLst>
              <a:ext uri="{FF2B5EF4-FFF2-40B4-BE49-F238E27FC236}">
                <a16:creationId xmlns:a16="http://schemas.microsoft.com/office/drawing/2014/main" id="{4FC3AA04-FB6F-E90F-DF48-CFE41D929338}"/>
              </a:ext>
            </a:extLst>
          </p:cNvPr>
          <p:cNvSpPr>
            <a:spLocks noGrp="1"/>
          </p:cNvSpPr>
          <p:nvPr>
            <p:ph idx="1"/>
          </p:nvPr>
        </p:nvSpPr>
        <p:spPr/>
        <p:txBody>
          <a:bodyPr/>
          <a:lstStyle/>
          <a:p>
            <a:r>
              <a:rPr lang="en-GB" dirty="0"/>
              <a:t>CA must publish Contract Award Notice prior to entering contract</a:t>
            </a:r>
          </a:p>
          <a:p>
            <a:r>
              <a:rPr lang="en-GB" dirty="0"/>
              <a:t>CA obliged to provide ‘Assessment Summary’ to all suppliers</a:t>
            </a:r>
          </a:p>
          <a:p>
            <a:r>
              <a:rPr lang="en-GB" dirty="0"/>
              <a:t>Should include information on CAs assessment of the tender and the differences between the most advantageous </a:t>
            </a:r>
          </a:p>
          <a:p>
            <a:endParaRPr lang="en-GB" dirty="0"/>
          </a:p>
        </p:txBody>
      </p:sp>
    </p:spTree>
    <p:extLst>
      <p:ext uri="{BB962C8B-B14F-4D97-AF65-F5344CB8AC3E}">
        <p14:creationId xmlns:p14="http://schemas.microsoft.com/office/powerpoint/2010/main" val="3812675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0BD7-7F32-3CF8-F8DA-6E43717D3A5D}"/>
              </a:ext>
            </a:extLst>
          </p:cNvPr>
          <p:cNvSpPr>
            <a:spLocks noGrp="1"/>
          </p:cNvSpPr>
          <p:nvPr>
            <p:ph type="title"/>
          </p:nvPr>
        </p:nvSpPr>
        <p:spPr>
          <a:xfrm>
            <a:off x="891245" y="0"/>
            <a:ext cx="6422849" cy="1676603"/>
          </a:xfrm>
        </p:spPr>
        <p:txBody>
          <a:bodyPr>
            <a:normAutofit/>
          </a:bodyPr>
          <a:lstStyle/>
          <a:p>
            <a:r>
              <a:rPr lang="en-GB" dirty="0"/>
              <a:t>Remedies Rules</a:t>
            </a:r>
          </a:p>
        </p:txBody>
      </p:sp>
      <p:sp>
        <p:nvSpPr>
          <p:cNvPr id="3" name="Content Placeholder 2">
            <a:extLst>
              <a:ext uri="{FF2B5EF4-FFF2-40B4-BE49-F238E27FC236}">
                <a16:creationId xmlns:a16="http://schemas.microsoft.com/office/drawing/2014/main" id="{FD34A1A1-F6F9-07C3-0CC7-B0DF21322E22}"/>
              </a:ext>
            </a:extLst>
          </p:cNvPr>
          <p:cNvSpPr>
            <a:spLocks noGrp="1"/>
          </p:cNvSpPr>
          <p:nvPr>
            <p:ph idx="1"/>
          </p:nvPr>
        </p:nvSpPr>
        <p:spPr>
          <a:xfrm>
            <a:off x="648930" y="1757266"/>
            <a:ext cx="6422848" cy="3785419"/>
          </a:xfrm>
        </p:spPr>
        <p:txBody>
          <a:bodyPr>
            <a:normAutofit/>
          </a:bodyPr>
          <a:lstStyle/>
          <a:p>
            <a:r>
              <a:rPr lang="en-GB" sz="2000" dirty="0"/>
              <a:t>Mandatory standstill period now 8 working days </a:t>
            </a:r>
          </a:p>
          <a:p>
            <a:r>
              <a:rPr lang="en-GB" sz="2000" dirty="0"/>
              <a:t>Automatic suspension also applies to modifications</a:t>
            </a:r>
          </a:p>
          <a:p>
            <a:r>
              <a:rPr lang="en-GB" sz="2000" dirty="0"/>
              <a:t>Only applies if claim made during standstill period</a:t>
            </a:r>
          </a:p>
          <a:p>
            <a:r>
              <a:rPr lang="en-GB" sz="2000" dirty="0"/>
              <a:t>New set aside remedy included – with new criteria</a:t>
            </a:r>
          </a:p>
          <a:p>
            <a:r>
              <a:rPr lang="en-GB" sz="2000" dirty="0"/>
              <a:t>Includes where required notices not published and where breach becomes apparent after award/modification </a:t>
            </a:r>
          </a:p>
        </p:txBody>
      </p:sp>
      <p:sp>
        <p:nvSpPr>
          <p:cNvPr id="19463" name="Rectangle 19462">
            <a:extLst>
              <a:ext uri="{FF2B5EF4-FFF2-40B4-BE49-F238E27FC236}">
                <a16:creationId xmlns:a16="http://schemas.microsoft.com/office/drawing/2014/main" id="{11C59EDF-5A1E-404D-B55D-8AEA5D8D6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65" name="Rounded Rectangle 9">
            <a:extLst>
              <a:ext uri="{FF2B5EF4-FFF2-40B4-BE49-F238E27FC236}">
                <a16:creationId xmlns:a16="http://schemas.microsoft.com/office/drawing/2014/main" id="{FEE0385D-4151-43AA-9C6B-0365E103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7784"/>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Denial of Justice in International Investment Law • Aceris Law">
            <a:extLst>
              <a:ext uri="{FF2B5EF4-FFF2-40B4-BE49-F238E27FC236}">
                <a16:creationId xmlns:a16="http://schemas.microsoft.com/office/drawing/2014/main" id="{68980082-9188-EE29-8564-91D5FAC133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96127" y="2438400"/>
            <a:ext cx="3356574" cy="227128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2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4F17C-7204-4EA9-B96F-71693F75235F}"/>
              </a:ext>
            </a:extLst>
          </p:cNvPr>
          <p:cNvSpPr>
            <a:spLocks noGrp="1"/>
          </p:cNvSpPr>
          <p:nvPr>
            <p:ph type="title"/>
          </p:nvPr>
        </p:nvSpPr>
        <p:spPr>
          <a:xfrm>
            <a:off x="6417733" y="490537"/>
            <a:ext cx="5291663" cy="1628775"/>
          </a:xfrm>
        </p:spPr>
        <p:txBody>
          <a:bodyPr anchor="b">
            <a:normAutofit/>
          </a:bodyPr>
          <a:lstStyle/>
          <a:p>
            <a:r>
              <a:rPr lang="en-GB" sz="4000" dirty="0"/>
              <a:t>Payments</a:t>
            </a:r>
          </a:p>
        </p:txBody>
      </p:sp>
      <p:pic>
        <p:nvPicPr>
          <p:cNvPr id="22530" name="Picture 2">
            <a:extLst>
              <a:ext uri="{FF2B5EF4-FFF2-40B4-BE49-F238E27FC236}">
                <a16:creationId xmlns:a16="http://schemas.microsoft.com/office/drawing/2014/main" id="{41E54ABA-5B6A-FD55-BA34-2C2FD03DBC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69" r="2"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9FDA3F9-2B8B-4E29-A0F0-57F771C4A8AD}"/>
              </a:ext>
            </a:extLst>
          </p:cNvPr>
          <p:cNvSpPr>
            <a:spLocks noGrp="1"/>
          </p:cNvSpPr>
          <p:nvPr>
            <p:ph idx="1"/>
          </p:nvPr>
        </p:nvSpPr>
        <p:spPr>
          <a:xfrm>
            <a:off x="6417734" y="2614612"/>
            <a:ext cx="5291663" cy="3752849"/>
          </a:xfrm>
        </p:spPr>
        <p:txBody>
          <a:bodyPr>
            <a:normAutofit/>
          </a:bodyPr>
          <a:lstStyle/>
          <a:p>
            <a:r>
              <a:rPr lang="en-GB" sz="1800" dirty="0"/>
              <a:t>Proposals to tackle payment delays included </a:t>
            </a:r>
          </a:p>
          <a:p>
            <a:r>
              <a:rPr lang="en-GB" sz="1800" dirty="0"/>
              <a:t>Additional requirement that subcontractors evidence actions escalated to CAs have been implemented</a:t>
            </a:r>
          </a:p>
          <a:p>
            <a:r>
              <a:rPr lang="en-GB" sz="1800" dirty="0"/>
              <a:t>Further guidance on how payment complaints can be escalated to follow</a:t>
            </a:r>
          </a:p>
          <a:p>
            <a:r>
              <a:rPr lang="en-GB" sz="1800" dirty="0"/>
              <a:t>Likely to be ‘spot checks’</a:t>
            </a:r>
          </a:p>
          <a:p>
            <a:pPr marL="0" indent="0">
              <a:buNone/>
            </a:pPr>
            <a:endParaRPr lang="en-GB" sz="1800" dirty="0"/>
          </a:p>
        </p:txBody>
      </p:sp>
    </p:spTree>
    <p:extLst>
      <p:ext uri="{BB962C8B-B14F-4D97-AF65-F5344CB8AC3E}">
        <p14:creationId xmlns:p14="http://schemas.microsoft.com/office/powerpoint/2010/main" val="293591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7589-BDEE-110F-9BAB-D0E3B858A1C0}"/>
              </a:ext>
            </a:extLst>
          </p:cNvPr>
          <p:cNvSpPr>
            <a:spLocks noGrp="1"/>
          </p:cNvSpPr>
          <p:nvPr>
            <p:ph type="title"/>
          </p:nvPr>
        </p:nvSpPr>
        <p:spPr/>
        <p:txBody>
          <a:bodyPr/>
          <a:lstStyle/>
          <a:p>
            <a:r>
              <a:rPr lang="en-GB" dirty="0"/>
              <a:t>Considerations?</a:t>
            </a:r>
          </a:p>
        </p:txBody>
      </p:sp>
    </p:spTree>
    <p:extLst>
      <p:ext uri="{BB962C8B-B14F-4D97-AF65-F5344CB8AC3E}">
        <p14:creationId xmlns:p14="http://schemas.microsoft.com/office/powerpoint/2010/main" val="373864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9ECBAC-359E-52BA-BDB2-A9F7A504CD17}"/>
              </a:ext>
            </a:extLst>
          </p:cNvPr>
          <p:cNvSpPr>
            <a:spLocks noGrp="1"/>
          </p:cNvSpPr>
          <p:nvPr>
            <p:ph type="title"/>
          </p:nvPr>
        </p:nvSpPr>
        <p:spPr>
          <a:xfrm>
            <a:off x="640080" y="325369"/>
            <a:ext cx="4368602" cy="1956841"/>
          </a:xfrm>
        </p:spPr>
        <p:txBody>
          <a:bodyPr anchor="b">
            <a:normAutofit/>
          </a:bodyPr>
          <a:lstStyle/>
          <a:p>
            <a:r>
              <a:rPr lang="en-GB" sz="5400" dirty="0"/>
              <a:t>Impact?</a:t>
            </a:r>
          </a:p>
        </p:txBody>
      </p:sp>
      <p:sp>
        <p:nvSpPr>
          <p:cNvPr id="215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23326B6-0BCF-A824-CDB4-9EBE1981D6F8}"/>
              </a:ext>
            </a:extLst>
          </p:cNvPr>
          <p:cNvSpPr>
            <a:spLocks noGrp="1"/>
          </p:cNvSpPr>
          <p:nvPr>
            <p:ph idx="1"/>
          </p:nvPr>
        </p:nvSpPr>
        <p:spPr>
          <a:xfrm>
            <a:off x="640080" y="2872899"/>
            <a:ext cx="4243589" cy="3320668"/>
          </a:xfrm>
        </p:spPr>
        <p:txBody>
          <a:bodyPr>
            <a:normAutofit fontScale="92500" lnSpcReduction="10000"/>
          </a:bodyPr>
          <a:lstStyle/>
          <a:p>
            <a:r>
              <a:rPr lang="en-GB" sz="2200" dirty="0"/>
              <a:t>More emphasis on market engagement </a:t>
            </a:r>
          </a:p>
          <a:p>
            <a:r>
              <a:rPr lang="en-GB" sz="2200" dirty="0"/>
              <a:t>Over use of open procurement process</a:t>
            </a:r>
          </a:p>
          <a:p>
            <a:r>
              <a:rPr lang="en-GB" sz="2200" dirty="0"/>
              <a:t>Creation of myriad of different approaches</a:t>
            </a:r>
          </a:p>
          <a:p>
            <a:r>
              <a:rPr lang="en-GB" sz="2200" dirty="0"/>
              <a:t>Management of disbarment list</a:t>
            </a:r>
          </a:p>
          <a:p>
            <a:r>
              <a:rPr lang="en-GB" sz="2200" dirty="0"/>
              <a:t>Introduction of KPIs</a:t>
            </a:r>
          </a:p>
          <a:p>
            <a:r>
              <a:rPr lang="en-GB" sz="2200" dirty="0"/>
              <a:t>Impact of poor performance – disbarment?</a:t>
            </a:r>
          </a:p>
          <a:p>
            <a:pPr marL="0" indent="0">
              <a:buNone/>
            </a:pPr>
            <a:endParaRPr lang="en-GB" sz="2200" i="1" dirty="0"/>
          </a:p>
        </p:txBody>
      </p:sp>
      <p:pic>
        <p:nvPicPr>
          <p:cNvPr id="21506" name="Picture 2" descr="What Is Business Impact Analysis &amp; Why Is It Important?">
            <a:extLst>
              <a:ext uri="{FF2B5EF4-FFF2-40B4-BE49-F238E27FC236}">
                <a16:creationId xmlns:a16="http://schemas.microsoft.com/office/drawing/2014/main" id="{08669F51-4A39-D61A-23CF-0E7B094383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68" r="1811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379CDF-13E5-598F-31BC-380BC0C5DDE4}"/>
              </a:ext>
            </a:extLst>
          </p:cNvPr>
          <p:cNvPicPr>
            <a:picLocks noChangeAspect="1"/>
          </p:cNvPicPr>
          <p:nvPr/>
        </p:nvPicPr>
        <p:blipFill>
          <a:blip r:embed="rId3"/>
          <a:stretch>
            <a:fillRect/>
          </a:stretch>
        </p:blipFill>
        <p:spPr>
          <a:xfrm>
            <a:off x="74493" y="23744"/>
            <a:ext cx="771633" cy="981212"/>
          </a:xfrm>
          <a:prstGeom prst="rect">
            <a:avLst/>
          </a:prstGeom>
        </p:spPr>
      </p:pic>
    </p:spTree>
    <p:extLst>
      <p:ext uri="{BB962C8B-B14F-4D97-AF65-F5344CB8AC3E}">
        <p14:creationId xmlns:p14="http://schemas.microsoft.com/office/powerpoint/2010/main" val="2756348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7589-BDEE-110F-9BAB-D0E3B858A1C0}"/>
              </a:ext>
            </a:extLst>
          </p:cNvPr>
          <p:cNvSpPr>
            <a:spLocks noGrp="1"/>
          </p:cNvSpPr>
          <p:nvPr>
            <p:ph type="title"/>
          </p:nvPr>
        </p:nvSpPr>
        <p:spPr/>
        <p:txBody>
          <a:bodyPr/>
          <a:lstStyle/>
          <a:p>
            <a:r>
              <a:rPr lang="en-GB" dirty="0"/>
              <a:t>Next Steps</a:t>
            </a:r>
          </a:p>
        </p:txBody>
      </p:sp>
    </p:spTree>
    <p:extLst>
      <p:ext uri="{BB962C8B-B14F-4D97-AF65-F5344CB8AC3E}">
        <p14:creationId xmlns:p14="http://schemas.microsoft.com/office/powerpoint/2010/main" val="983718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9B3DAA-A3D7-454E-A1D1-42F25C603DDF}"/>
              </a:ext>
            </a:extLst>
          </p:cNvPr>
          <p:cNvSpPr>
            <a:spLocks noGrp="1"/>
          </p:cNvSpPr>
          <p:nvPr>
            <p:ph type="title"/>
          </p:nvPr>
        </p:nvSpPr>
        <p:spPr>
          <a:xfrm>
            <a:off x="643467" y="640080"/>
            <a:ext cx="3096427" cy="5613236"/>
          </a:xfrm>
        </p:spPr>
        <p:txBody>
          <a:bodyPr anchor="ctr">
            <a:normAutofit/>
          </a:bodyPr>
          <a:lstStyle/>
          <a:p>
            <a:r>
              <a:rPr lang="en-GB" dirty="0">
                <a:solidFill>
                  <a:srgbClr val="FFFFFF"/>
                </a:solidFill>
              </a:rPr>
              <a:t>What Happens Next?</a:t>
            </a:r>
          </a:p>
        </p:txBody>
      </p:sp>
      <p:sp>
        <p:nvSpPr>
          <p:cNvPr id="3" name="Content Placeholder 2">
            <a:extLst>
              <a:ext uri="{FF2B5EF4-FFF2-40B4-BE49-F238E27FC236}">
                <a16:creationId xmlns:a16="http://schemas.microsoft.com/office/drawing/2014/main" id="{7ECEC0B9-8C65-4C08-8B6B-C048C3E6F41C}"/>
              </a:ext>
            </a:extLst>
          </p:cNvPr>
          <p:cNvSpPr>
            <a:spLocks noGrp="1"/>
          </p:cNvSpPr>
          <p:nvPr>
            <p:ph idx="1"/>
          </p:nvPr>
        </p:nvSpPr>
        <p:spPr>
          <a:xfrm>
            <a:off x="4530472" y="1687832"/>
            <a:ext cx="6848715" cy="2484884"/>
          </a:xfrm>
        </p:spPr>
        <p:txBody>
          <a:bodyPr anchor="ctr">
            <a:normAutofit fontScale="92500"/>
          </a:bodyPr>
          <a:lstStyle/>
          <a:p>
            <a:r>
              <a:rPr lang="en-GB" sz="2000" dirty="0"/>
              <a:t>Introduced in May 2022 Queen’s Speech</a:t>
            </a:r>
          </a:p>
          <a:p>
            <a:r>
              <a:rPr lang="en-GB" sz="2000" dirty="0"/>
              <a:t>Currently at Committee Stage in the Lords (after two readings)</a:t>
            </a:r>
          </a:p>
          <a:p>
            <a:r>
              <a:rPr lang="en-GB" sz="2000" dirty="0"/>
              <a:t>‘Detailed and comprehensive’ package of published resources to be published (included templates and model procedures)</a:t>
            </a:r>
          </a:p>
          <a:p>
            <a:r>
              <a:rPr lang="en-GB" sz="2000" dirty="0"/>
              <a:t>Six months notice of ‘go-live’ will be given once legislation concluded</a:t>
            </a:r>
          </a:p>
          <a:p>
            <a:r>
              <a:rPr lang="en-GB" sz="2000" dirty="0"/>
              <a:t>Not in force until 2023 </a:t>
            </a:r>
            <a:r>
              <a:rPr lang="en-GB" sz="2000" u="sng" dirty="0"/>
              <a:t>at the earliest</a:t>
            </a:r>
            <a:r>
              <a:rPr lang="en-GB" sz="2000" dirty="0"/>
              <a:t> (and then 6 months grace)</a:t>
            </a:r>
          </a:p>
          <a:p>
            <a:endParaRPr lang="en-GB" sz="1700" dirty="0"/>
          </a:p>
        </p:txBody>
      </p:sp>
      <p:pic>
        <p:nvPicPr>
          <p:cNvPr id="5" name="Picture 4">
            <a:extLst>
              <a:ext uri="{FF2B5EF4-FFF2-40B4-BE49-F238E27FC236}">
                <a16:creationId xmlns:a16="http://schemas.microsoft.com/office/drawing/2014/main" id="{B651B027-6C8F-9FC9-FFF2-C56F151DDD8B}"/>
              </a:ext>
            </a:extLst>
          </p:cNvPr>
          <p:cNvPicPr>
            <a:picLocks noChangeAspect="1"/>
          </p:cNvPicPr>
          <p:nvPr/>
        </p:nvPicPr>
        <p:blipFill>
          <a:blip r:embed="rId2"/>
          <a:stretch>
            <a:fillRect/>
          </a:stretch>
        </p:blipFill>
        <p:spPr>
          <a:xfrm>
            <a:off x="4530472" y="4364301"/>
            <a:ext cx="5413628" cy="1664691"/>
          </a:xfrm>
          <a:prstGeom prst="rect">
            <a:avLst/>
          </a:prstGeom>
        </p:spPr>
      </p:pic>
    </p:spTree>
    <p:extLst>
      <p:ext uri="{BB962C8B-B14F-4D97-AF65-F5344CB8AC3E}">
        <p14:creationId xmlns:p14="http://schemas.microsoft.com/office/powerpoint/2010/main" val="145925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0C33-264C-45DC-8EAA-EB9EB8F5ED46}"/>
              </a:ext>
            </a:extLst>
          </p:cNvPr>
          <p:cNvSpPr>
            <a:spLocks noGrp="1"/>
          </p:cNvSpPr>
          <p:nvPr>
            <p:ph type="title"/>
          </p:nvPr>
        </p:nvSpPr>
        <p:spPr/>
        <p:txBody>
          <a:bodyPr>
            <a:normAutofit/>
          </a:bodyPr>
          <a:lstStyle/>
          <a:p>
            <a:r>
              <a:rPr lang="en-GB" dirty="0"/>
              <a:t>Questions?</a:t>
            </a:r>
          </a:p>
        </p:txBody>
      </p:sp>
      <p:pic>
        <p:nvPicPr>
          <p:cNvPr id="5" name="Picture 4">
            <a:extLst>
              <a:ext uri="{FF2B5EF4-FFF2-40B4-BE49-F238E27FC236}">
                <a16:creationId xmlns:a16="http://schemas.microsoft.com/office/drawing/2014/main" id="{41C50823-E1F7-40E0-8EB8-F5E8CB485FC3}"/>
              </a:ext>
            </a:extLst>
          </p:cNvPr>
          <p:cNvPicPr>
            <a:picLocks noChangeAspect="1"/>
          </p:cNvPicPr>
          <p:nvPr/>
        </p:nvPicPr>
        <p:blipFill rotWithShape="1">
          <a:blip r:embed="rId2"/>
          <a:srcRect t="2299" r="-1" b="-1"/>
          <a:stretch/>
        </p:blipFill>
        <p:spPr>
          <a:xfrm>
            <a:off x="5556035" y="762000"/>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902382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E4FD-23BF-44C5-A6DB-EF149405257C}"/>
              </a:ext>
            </a:extLst>
          </p:cNvPr>
          <p:cNvSpPr>
            <a:spLocks noGrp="1"/>
          </p:cNvSpPr>
          <p:nvPr>
            <p:ph type="title"/>
          </p:nvPr>
        </p:nvSpPr>
        <p:spPr>
          <a:xfrm>
            <a:off x="831850" y="1709738"/>
            <a:ext cx="10515600" cy="558799"/>
          </a:xfrm>
        </p:spPr>
        <p:txBody>
          <a:bodyPr>
            <a:normAutofit fontScale="90000"/>
          </a:bodyPr>
          <a:lstStyle/>
          <a:p>
            <a:r>
              <a:rPr lang="en-GB" dirty="0"/>
              <a:t>Contact</a:t>
            </a:r>
          </a:p>
        </p:txBody>
      </p:sp>
      <p:pic>
        <p:nvPicPr>
          <p:cNvPr id="5" name="Picture 4">
            <a:extLst>
              <a:ext uri="{FF2B5EF4-FFF2-40B4-BE49-F238E27FC236}">
                <a16:creationId xmlns:a16="http://schemas.microsoft.com/office/drawing/2014/main" id="{A89F262A-69D8-4613-A408-807F9043B7A4}"/>
              </a:ext>
            </a:extLst>
          </p:cNvPr>
          <p:cNvPicPr>
            <a:picLocks noChangeAspect="1"/>
          </p:cNvPicPr>
          <p:nvPr/>
        </p:nvPicPr>
        <p:blipFill>
          <a:blip r:embed="rId2"/>
          <a:stretch>
            <a:fillRect/>
          </a:stretch>
        </p:blipFill>
        <p:spPr>
          <a:xfrm>
            <a:off x="944677" y="2268537"/>
            <a:ext cx="5512108" cy="2630507"/>
          </a:xfrm>
          <a:prstGeom prst="rect">
            <a:avLst/>
          </a:prstGeom>
        </p:spPr>
      </p:pic>
    </p:spTree>
    <p:extLst>
      <p:ext uri="{BB962C8B-B14F-4D97-AF65-F5344CB8AC3E}">
        <p14:creationId xmlns:p14="http://schemas.microsoft.com/office/powerpoint/2010/main" val="314635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1" name="Rectangle 1434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221BFA-52B3-3D8B-B787-E06926CA53F2}"/>
              </a:ext>
            </a:extLst>
          </p:cNvPr>
          <p:cNvSpPr>
            <a:spLocks noGrp="1"/>
          </p:cNvSpPr>
          <p:nvPr>
            <p:ph type="title"/>
          </p:nvPr>
        </p:nvSpPr>
        <p:spPr>
          <a:xfrm>
            <a:off x="630936" y="640080"/>
            <a:ext cx="4818888" cy="1481328"/>
          </a:xfrm>
        </p:spPr>
        <p:txBody>
          <a:bodyPr anchor="b">
            <a:normAutofit/>
          </a:bodyPr>
          <a:lstStyle/>
          <a:p>
            <a:r>
              <a:rPr lang="en-GB" sz="5400" dirty="0"/>
              <a:t>About Us</a:t>
            </a:r>
          </a:p>
        </p:txBody>
      </p:sp>
      <p:sp>
        <p:nvSpPr>
          <p:cNvPr id="1435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3290103-F0FC-AA89-82B4-6D1E909E03A1}"/>
              </a:ext>
            </a:extLst>
          </p:cNvPr>
          <p:cNvSpPr>
            <a:spLocks noGrp="1"/>
          </p:cNvSpPr>
          <p:nvPr>
            <p:ph idx="1"/>
          </p:nvPr>
        </p:nvSpPr>
        <p:spPr>
          <a:xfrm>
            <a:off x="630935" y="2660904"/>
            <a:ext cx="5321995" cy="3547872"/>
          </a:xfrm>
        </p:spPr>
        <p:txBody>
          <a:bodyPr anchor="t">
            <a:noAutofit/>
          </a:bodyPr>
          <a:lstStyle/>
          <a:p>
            <a:r>
              <a:rPr lang="en-GB" sz="2000" dirty="0"/>
              <a:t>Formed in 2005</a:t>
            </a:r>
          </a:p>
          <a:p>
            <a:r>
              <a:rPr lang="en-GB" sz="2000" dirty="0"/>
              <a:t>Comprises 3 wholly owned subsidiaries:</a:t>
            </a:r>
          </a:p>
          <a:p>
            <a:pPr lvl="1"/>
            <a:r>
              <a:rPr lang="en-GB" sz="2000" b="1" dirty="0"/>
              <a:t>Echelon Consultancy </a:t>
            </a:r>
            <a:r>
              <a:rPr lang="en-GB" sz="2000" dirty="0"/>
              <a:t>– procurement and asset management consultancy</a:t>
            </a:r>
          </a:p>
          <a:p>
            <a:pPr lvl="1"/>
            <a:r>
              <a:rPr lang="en-GB" sz="2000" b="1" dirty="0"/>
              <a:t>Pretium Frameworks </a:t>
            </a:r>
            <a:r>
              <a:rPr lang="en-GB" sz="2000" dirty="0"/>
              <a:t>– manages Frameworks for CAs</a:t>
            </a:r>
          </a:p>
          <a:p>
            <a:pPr lvl="1"/>
            <a:r>
              <a:rPr lang="en-GB" sz="2000" b="1" dirty="0"/>
              <a:t>EIP</a:t>
            </a:r>
            <a:r>
              <a:rPr lang="en-GB" sz="2000" dirty="0"/>
              <a:t> – runs AMIP Best Practice Groups, </a:t>
            </a:r>
          </a:p>
          <a:p>
            <a:pPr marL="457200" lvl="1" indent="0">
              <a:buNone/>
            </a:pPr>
            <a:r>
              <a:rPr lang="en-GB" sz="2000" dirty="0"/>
              <a:t>    Sub-Groups and Conference</a:t>
            </a:r>
          </a:p>
          <a:p>
            <a:r>
              <a:rPr lang="en-GB" sz="2000" dirty="0"/>
              <a:t>One of responders to Green Paper</a:t>
            </a:r>
          </a:p>
          <a:p>
            <a:r>
              <a:rPr lang="en-GB" sz="2000" dirty="0"/>
              <a:t>Will be rolling out training as Bill becomes Act</a:t>
            </a:r>
          </a:p>
          <a:p>
            <a:r>
              <a:rPr lang="en-GB" sz="2000" dirty="0"/>
              <a:t>20+ current procurement exercises</a:t>
            </a:r>
          </a:p>
        </p:txBody>
      </p:sp>
      <p:pic>
        <p:nvPicPr>
          <p:cNvPr id="14340" name="Picture 4">
            <a:extLst>
              <a:ext uri="{FF2B5EF4-FFF2-40B4-BE49-F238E27FC236}">
                <a16:creationId xmlns:a16="http://schemas.microsoft.com/office/drawing/2014/main" id="{9D37B981-F0B6-C784-CB46-6A21760863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85839" y="640080"/>
            <a:ext cx="4685385" cy="5577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C3DF92-BE9F-CBF9-C71A-C70A367DA297}"/>
              </a:ext>
            </a:extLst>
          </p:cNvPr>
          <p:cNvPicPr>
            <a:picLocks noChangeAspect="1"/>
          </p:cNvPicPr>
          <p:nvPr/>
        </p:nvPicPr>
        <p:blipFill>
          <a:blip r:embed="rId3"/>
          <a:stretch>
            <a:fillRect/>
          </a:stretch>
        </p:blipFill>
        <p:spPr>
          <a:xfrm>
            <a:off x="74493" y="23744"/>
            <a:ext cx="771633" cy="981212"/>
          </a:xfrm>
          <a:prstGeom prst="rect">
            <a:avLst/>
          </a:prstGeom>
        </p:spPr>
      </p:pic>
    </p:spTree>
    <p:extLst>
      <p:ext uri="{BB962C8B-B14F-4D97-AF65-F5344CB8AC3E}">
        <p14:creationId xmlns:p14="http://schemas.microsoft.com/office/powerpoint/2010/main" val="254942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7589-BDEE-110F-9BAB-D0E3B858A1C0}"/>
              </a:ext>
            </a:extLst>
          </p:cNvPr>
          <p:cNvSpPr>
            <a:spLocks noGrp="1"/>
          </p:cNvSpPr>
          <p:nvPr>
            <p:ph type="title"/>
          </p:nvPr>
        </p:nvSpPr>
        <p:spPr/>
        <p:txBody>
          <a:bodyPr/>
          <a:lstStyle/>
          <a:p>
            <a:r>
              <a:rPr lang="en-GB" dirty="0"/>
              <a:t>The Procurement Bill</a:t>
            </a:r>
          </a:p>
        </p:txBody>
      </p:sp>
    </p:spTree>
    <p:extLst>
      <p:ext uri="{BB962C8B-B14F-4D97-AF65-F5344CB8AC3E}">
        <p14:creationId xmlns:p14="http://schemas.microsoft.com/office/powerpoint/2010/main" val="120932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97F8-A47E-639F-D57B-E4E828347CFF}"/>
              </a:ext>
            </a:extLst>
          </p:cNvPr>
          <p:cNvSpPr>
            <a:spLocks noGrp="1"/>
          </p:cNvSpPr>
          <p:nvPr>
            <p:ph type="title"/>
          </p:nvPr>
        </p:nvSpPr>
        <p:spPr>
          <a:xfrm>
            <a:off x="838200" y="18255"/>
            <a:ext cx="7611406" cy="1325563"/>
          </a:xfrm>
        </p:spPr>
        <p:txBody>
          <a:bodyPr/>
          <a:lstStyle/>
          <a:p>
            <a:r>
              <a:rPr lang="en-GB" dirty="0"/>
              <a:t>Why is it Needed?</a:t>
            </a:r>
          </a:p>
        </p:txBody>
      </p:sp>
      <p:sp>
        <p:nvSpPr>
          <p:cNvPr id="3" name="Content Placeholder 2">
            <a:extLst>
              <a:ext uri="{FF2B5EF4-FFF2-40B4-BE49-F238E27FC236}">
                <a16:creationId xmlns:a16="http://schemas.microsoft.com/office/drawing/2014/main" id="{5FEDAC35-F2D2-51D0-9A5C-CF248B587BBF}"/>
              </a:ext>
            </a:extLst>
          </p:cNvPr>
          <p:cNvSpPr>
            <a:spLocks noGrp="1"/>
          </p:cNvSpPr>
          <p:nvPr>
            <p:ph idx="1"/>
          </p:nvPr>
        </p:nvSpPr>
        <p:spPr/>
        <p:txBody>
          <a:bodyPr/>
          <a:lstStyle/>
          <a:p>
            <a:r>
              <a:rPr lang="en-GB" dirty="0"/>
              <a:t>Current Public Contracts Regulations 2015 include EU requirements</a:t>
            </a:r>
          </a:p>
          <a:p>
            <a:r>
              <a:rPr lang="en-GB" dirty="0"/>
              <a:t>Kept in place under the Withdrawal Act 2018</a:t>
            </a:r>
          </a:p>
          <a:p>
            <a:r>
              <a:rPr lang="en-GB" dirty="0"/>
              <a:t>Objective to speed up and simplify, value for money, generate social value and make more accessible to SMEs and Charities </a:t>
            </a:r>
          </a:p>
          <a:p>
            <a:r>
              <a:rPr lang="en-GB" dirty="0"/>
              <a:t>Also combines three separate current sets of Regulations (PCR, Utilities and Concessions) into one</a:t>
            </a:r>
          </a:p>
          <a:p>
            <a:r>
              <a:rPr lang="en-GB" dirty="0"/>
              <a:t>Importantly, has to be reflective of </a:t>
            </a:r>
            <a:r>
              <a:rPr lang="en-GB" b="0" i="0" dirty="0">
                <a:effectLst/>
              </a:rPr>
              <a:t>World Trade Organisation's Agreement on Government Procurement</a:t>
            </a:r>
            <a:r>
              <a:rPr lang="en-GB" dirty="0"/>
              <a:t> </a:t>
            </a:r>
          </a:p>
          <a:p>
            <a:pPr marL="0" indent="0">
              <a:buNone/>
            </a:pPr>
            <a:endParaRPr lang="en-GB" dirty="0"/>
          </a:p>
          <a:p>
            <a:endParaRPr lang="en-GB" dirty="0"/>
          </a:p>
        </p:txBody>
      </p:sp>
    </p:spTree>
    <p:extLst>
      <p:ext uri="{BB962C8B-B14F-4D97-AF65-F5344CB8AC3E}">
        <p14:creationId xmlns:p14="http://schemas.microsoft.com/office/powerpoint/2010/main" val="1277902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52D46-0483-477D-9472-81E051F5E48C}"/>
              </a:ext>
            </a:extLst>
          </p:cNvPr>
          <p:cNvSpPr>
            <a:spLocks noGrp="1"/>
          </p:cNvSpPr>
          <p:nvPr>
            <p:ph type="title"/>
          </p:nvPr>
        </p:nvSpPr>
        <p:spPr>
          <a:xfrm>
            <a:off x="838200" y="0"/>
            <a:ext cx="7611406" cy="1325563"/>
          </a:xfrm>
        </p:spPr>
        <p:txBody>
          <a:bodyPr/>
          <a:lstStyle/>
          <a:p>
            <a:r>
              <a:rPr lang="en-GB" dirty="0"/>
              <a:t>How?</a:t>
            </a:r>
          </a:p>
        </p:txBody>
      </p:sp>
      <p:sp>
        <p:nvSpPr>
          <p:cNvPr id="3" name="Content Placeholder 2">
            <a:extLst>
              <a:ext uri="{FF2B5EF4-FFF2-40B4-BE49-F238E27FC236}">
                <a16:creationId xmlns:a16="http://schemas.microsoft.com/office/drawing/2014/main" id="{8F9247D9-A65A-4F04-B480-749532BC7487}"/>
              </a:ext>
            </a:extLst>
          </p:cNvPr>
          <p:cNvSpPr>
            <a:spLocks noGrp="1"/>
          </p:cNvSpPr>
          <p:nvPr>
            <p:ph idx="1"/>
          </p:nvPr>
        </p:nvSpPr>
        <p:spPr/>
        <p:txBody>
          <a:bodyPr>
            <a:normAutofit lnSpcReduction="10000"/>
          </a:bodyPr>
          <a:lstStyle/>
          <a:p>
            <a:r>
              <a:rPr lang="en-GB" dirty="0"/>
              <a:t>Cabinet Office issued Green Paper (Transforming Public Procurement) in December 2020 </a:t>
            </a:r>
          </a:p>
          <a:p>
            <a:r>
              <a:rPr lang="en-GB" dirty="0"/>
              <a:t>Objective to speed up and simplify, value for money, generate social value and make more accessible to SMEs and Charities </a:t>
            </a:r>
          </a:p>
          <a:p>
            <a:r>
              <a:rPr lang="en-GB" dirty="0"/>
              <a:t>Consultation with 500+ stakeholders</a:t>
            </a:r>
          </a:p>
          <a:p>
            <a:r>
              <a:rPr lang="en-GB" dirty="0"/>
              <a:t>Open consultation undertaken – 619 responses received (including ours </a:t>
            </a:r>
            <a:r>
              <a:rPr lang="en-GB" dirty="0">
                <a:sym typeface="Wingdings" panose="05000000000000000000" pitchFamily="2" charset="2"/>
              </a:rPr>
              <a:t>) – only 20 Housing Associations</a:t>
            </a:r>
          </a:p>
          <a:p>
            <a:r>
              <a:rPr lang="en-GB" dirty="0">
                <a:sym typeface="Wingdings" panose="05000000000000000000" pitchFamily="2" charset="2"/>
              </a:rPr>
              <a:t>Lukewarm response from procurement professionals</a:t>
            </a:r>
          </a:p>
          <a:p>
            <a:pPr marL="0" indent="0">
              <a:buNone/>
            </a:pPr>
            <a:endParaRPr lang="en-GB" dirty="0">
              <a:sym typeface="Wingdings" panose="05000000000000000000" pitchFamily="2" charset="2"/>
            </a:endParaRPr>
          </a:p>
          <a:p>
            <a:pPr marL="0" indent="0">
              <a:buNone/>
            </a:pPr>
            <a:r>
              <a:rPr lang="en-GB" dirty="0"/>
              <a:t> </a:t>
            </a:r>
          </a:p>
        </p:txBody>
      </p:sp>
    </p:spTree>
    <p:extLst>
      <p:ext uri="{BB962C8B-B14F-4D97-AF65-F5344CB8AC3E}">
        <p14:creationId xmlns:p14="http://schemas.microsoft.com/office/powerpoint/2010/main" val="38813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D711-1685-4D9A-B007-480BCE8EED4B}"/>
              </a:ext>
            </a:extLst>
          </p:cNvPr>
          <p:cNvSpPr>
            <a:spLocks noGrp="1"/>
          </p:cNvSpPr>
          <p:nvPr>
            <p:ph type="ctrTitle"/>
          </p:nvPr>
        </p:nvSpPr>
        <p:spPr/>
        <p:txBody>
          <a:bodyPr>
            <a:normAutofit/>
          </a:bodyPr>
          <a:lstStyle/>
          <a:p>
            <a:r>
              <a:rPr lang="en-GB" dirty="0"/>
              <a:t>Procurement Bill  </a:t>
            </a:r>
            <a:br>
              <a:rPr lang="en-GB" dirty="0"/>
            </a:br>
            <a:r>
              <a:rPr lang="en-GB" dirty="0"/>
              <a:t>A Whistlestop Tour</a:t>
            </a:r>
          </a:p>
        </p:txBody>
      </p:sp>
    </p:spTree>
    <p:extLst>
      <p:ext uri="{BB962C8B-B14F-4D97-AF65-F5344CB8AC3E}">
        <p14:creationId xmlns:p14="http://schemas.microsoft.com/office/powerpoint/2010/main" val="181503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C4E5-6771-CC85-0E8C-A559A46BA6F4}"/>
              </a:ext>
            </a:extLst>
          </p:cNvPr>
          <p:cNvSpPr>
            <a:spLocks noGrp="1"/>
          </p:cNvSpPr>
          <p:nvPr>
            <p:ph type="title"/>
          </p:nvPr>
        </p:nvSpPr>
        <p:spPr>
          <a:xfrm>
            <a:off x="828870" y="0"/>
            <a:ext cx="7611406" cy="1325563"/>
          </a:xfrm>
        </p:spPr>
        <p:txBody>
          <a:bodyPr/>
          <a:lstStyle/>
          <a:p>
            <a:r>
              <a:rPr lang="en-GB" dirty="0"/>
              <a:t>Structure of Bill</a:t>
            </a:r>
          </a:p>
        </p:txBody>
      </p:sp>
      <p:sp>
        <p:nvSpPr>
          <p:cNvPr id="3" name="Content Placeholder 2">
            <a:extLst>
              <a:ext uri="{FF2B5EF4-FFF2-40B4-BE49-F238E27FC236}">
                <a16:creationId xmlns:a16="http://schemas.microsoft.com/office/drawing/2014/main" id="{AF037353-6296-3196-FE17-8B427AB28979}"/>
              </a:ext>
            </a:extLst>
          </p:cNvPr>
          <p:cNvSpPr>
            <a:spLocks noGrp="1"/>
          </p:cNvSpPr>
          <p:nvPr>
            <p:ph idx="1"/>
          </p:nvPr>
        </p:nvSpPr>
        <p:spPr>
          <a:xfrm>
            <a:off x="953610" y="1612561"/>
            <a:ext cx="7611406" cy="4351338"/>
          </a:xfrm>
        </p:spPr>
        <p:txBody>
          <a:bodyPr/>
          <a:lstStyle/>
          <a:p>
            <a:r>
              <a:rPr lang="en-GB" dirty="0"/>
              <a:t>Bill has 116 clauses over 6 chapters </a:t>
            </a:r>
          </a:p>
          <a:p>
            <a:r>
              <a:rPr lang="en-GB" dirty="0"/>
              <a:t>112 pages </a:t>
            </a:r>
          </a:p>
          <a:p>
            <a:r>
              <a:rPr lang="en-GB" dirty="0"/>
              <a:t>Explanatory Notes also published</a:t>
            </a:r>
          </a:p>
          <a:p>
            <a:r>
              <a:rPr lang="en-GB" dirty="0"/>
              <a:t>Also contains 11 Schedules, including thresholds (Schedule 1)</a:t>
            </a:r>
          </a:p>
        </p:txBody>
      </p:sp>
      <p:pic>
        <p:nvPicPr>
          <p:cNvPr id="7" name="Picture 6">
            <a:extLst>
              <a:ext uri="{FF2B5EF4-FFF2-40B4-BE49-F238E27FC236}">
                <a16:creationId xmlns:a16="http://schemas.microsoft.com/office/drawing/2014/main" id="{B8138A46-0180-A664-EC7F-BB31419FA95D}"/>
              </a:ext>
            </a:extLst>
          </p:cNvPr>
          <p:cNvPicPr>
            <a:picLocks noChangeAspect="1"/>
          </p:cNvPicPr>
          <p:nvPr/>
        </p:nvPicPr>
        <p:blipFill>
          <a:blip r:embed="rId2"/>
          <a:stretch>
            <a:fillRect/>
          </a:stretch>
        </p:blipFill>
        <p:spPr>
          <a:xfrm>
            <a:off x="8565016" y="1138221"/>
            <a:ext cx="2907936" cy="393763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587077576"/>
      </p:ext>
    </p:extLst>
  </p:cSld>
  <p:clrMapOvr>
    <a:masterClrMapping/>
  </p:clrMapOvr>
</p:sld>
</file>

<file path=ppt/theme/theme1.xml><?xml version="1.0" encoding="utf-8"?>
<a:theme xmlns:a="http://schemas.openxmlformats.org/drawingml/2006/main" name="1_Echelon Consultanc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11f49d-ecb0-473c-addc-7c14192b6caa">
      <Terms xmlns="http://schemas.microsoft.com/office/infopath/2007/PartnerControls"/>
    </lcf76f155ced4ddcb4097134ff3c332f>
    <TaxCatchAll xmlns="93b4da8f-ad78-4360-a70d-edf165abf6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7E36DC64365542B96C66001D648054" ma:contentTypeVersion="16" ma:contentTypeDescription="Create a new document." ma:contentTypeScope="" ma:versionID="a5443fda32fe4cf3364085944de21fd3">
  <xsd:schema xmlns:xsd="http://www.w3.org/2001/XMLSchema" xmlns:xs="http://www.w3.org/2001/XMLSchema" xmlns:p="http://schemas.microsoft.com/office/2006/metadata/properties" xmlns:ns2="ec11f49d-ecb0-473c-addc-7c14192b6caa" xmlns:ns3="93b4da8f-ad78-4360-a70d-edf165abf6b8" targetNamespace="http://schemas.microsoft.com/office/2006/metadata/properties" ma:root="true" ma:fieldsID="9e81a9a285872f064833d51864519ae2" ns2:_="" ns3:_="">
    <xsd:import namespace="ec11f49d-ecb0-473c-addc-7c14192b6caa"/>
    <xsd:import namespace="93b4da8f-ad78-4360-a70d-edf165abf6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1f49d-ecb0-473c-addc-7c14192b6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0a3d85-97c0-4f2a-9f6e-ded5873b4f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b4da8f-ad78-4360-a70d-edf165abf6b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0a7e8b-7f59-44a6-b172-c52e9be5be8d}" ma:internalName="TaxCatchAll" ma:showField="CatchAllData" ma:web="93b4da8f-ad78-4360-a70d-edf165abf6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15FC9E-6D6D-4919-8C7B-C40A7593E578}">
  <ds:schemaRefs>
    <ds:schemaRef ds:uri="http://schemas.microsoft.com/office/2006/documentManagement/types"/>
    <ds:schemaRef ds:uri="35d75e2a-d302-48d3-9300-c9bbe28abcba"/>
    <ds:schemaRef ds:uri="http://purl.org/dc/terms/"/>
    <ds:schemaRef ds:uri="http://purl.org/dc/elements/1.1/"/>
    <ds:schemaRef ds:uri="http://www.w3.org/XML/1998/namespace"/>
    <ds:schemaRef ds:uri="http://schemas.microsoft.com/office/infopath/2007/PartnerControls"/>
    <ds:schemaRef ds:uri="http://purl.org/dc/dcmitype/"/>
    <ds:schemaRef ds:uri="http://schemas.openxmlformats.org/package/2006/metadata/core-properties"/>
    <ds:schemaRef ds:uri="41403ffd-c2d9-47ad-bc5e-25b03c5b7056"/>
    <ds:schemaRef ds:uri="http://schemas.microsoft.com/office/2006/metadata/properties"/>
  </ds:schemaRefs>
</ds:datastoreItem>
</file>

<file path=customXml/itemProps2.xml><?xml version="1.0" encoding="utf-8"?>
<ds:datastoreItem xmlns:ds="http://schemas.openxmlformats.org/officeDocument/2006/customXml" ds:itemID="{16A7FDF9-E3F9-4A55-9B01-EE3E79FBD9D1}"/>
</file>

<file path=customXml/itemProps3.xml><?xml version="1.0" encoding="utf-8"?>
<ds:datastoreItem xmlns:ds="http://schemas.openxmlformats.org/officeDocument/2006/customXml" ds:itemID="{23B28C3B-08F9-4E07-9C81-EEFC857CB0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TotalTime>
  <Words>1672</Words>
  <Application>Microsoft Office PowerPoint</Application>
  <PresentationFormat>Widescreen</PresentationFormat>
  <Paragraphs>208</Paragraphs>
  <Slides>38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Calibri Light</vt:lpstr>
      <vt:lpstr>GDS Transport</vt:lpstr>
      <vt:lpstr>inherit</vt:lpstr>
      <vt:lpstr>1_Echelon Consultancy</vt:lpstr>
      <vt:lpstr>Office Theme</vt:lpstr>
      <vt:lpstr>Building Safety Masterclass</vt:lpstr>
      <vt:lpstr>Introduction</vt:lpstr>
      <vt:lpstr>Introduction to Echelon</vt:lpstr>
      <vt:lpstr>About Us</vt:lpstr>
      <vt:lpstr>The Procurement Bill</vt:lpstr>
      <vt:lpstr>Why is it Needed?</vt:lpstr>
      <vt:lpstr>How?</vt:lpstr>
      <vt:lpstr>Procurement Bill   A Whistlestop Tour</vt:lpstr>
      <vt:lpstr>Structure of Bill</vt:lpstr>
      <vt:lpstr>A Simpler Framework</vt:lpstr>
      <vt:lpstr>Principles &amp; Objectives</vt:lpstr>
      <vt:lpstr>Policing Procurement </vt:lpstr>
      <vt:lpstr>Procurement Options</vt:lpstr>
      <vt:lpstr>Competitive Flexible Procedure</vt:lpstr>
      <vt:lpstr>Competitive Flexible Procedure</vt:lpstr>
      <vt:lpstr>It could be….</vt:lpstr>
      <vt:lpstr>Or…..</vt:lpstr>
      <vt:lpstr>Open Procedure</vt:lpstr>
      <vt:lpstr>Limited Tendering Procedure</vt:lpstr>
      <vt:lpstr>Transparency – CA Publications </vt:lpstr>
      <vt:lpstr>Transparency – CA Publications </vt:lpstr>
      <vt:lpstr>Market Engagement </vt:lpstr>
      <vt:lpstr>Exclusion</vt:lpstr>
      <vt:lpstr>Debarment List</vt:lpstr>
      <vt:lpstr>Registration </vt:lpstr>
      <vt:lpstr>KPIs and Performance Reporting</vt:lpstr>
      <vt:lpstr>Frameworks – What’s New?</vt:lpstr>
      <vt:lpstr>DPS’s – What’s New?</vt:lpstr>
      <vt:lpstr>Modifying Contracts</vt:lpstr>
      <vt:lpstr>Assessment Summaries</vt:lpstr>
      <vt:lpstr>Remedies Rules</vt:lpstr>
      <vt:lpstr>Payments</vt:lpstr>
      <vt:lpstr>Considerations?</vt:lpstr>
      <vt:lpstr>Impact?</vt:lpstr>
      <vt:lpstr>Next Steps</vt:lpstr>
      <vt:lpstr>What Happens Next?</vt:lpstr>
      <vt:lpstr>Questions?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Group</dc:title>
  <dc:creator>Mathew Baxter</dc:creator>
  <cp:lastModifiedBy>Mathew Baxter</cp:lastModifiedBy>
  <cp:revision>2</cp:revision>
  <dcterms:created xsi:type="dcterms:W3CDTF">2020-12-18T09:50:54Z</dcterms:created>
  <dcterms:modified xsi:type="dcterms:W3CDTF">2022-10-02T17:36:17Z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0x010100797E36DC64365542B96C66001D648054</vt:lpwstr>
  </property>
  <property fmtid="{D5CDD505-2E9C-101B-9397-08002B2CF9AE}" pid="3" name="MediaServiceImageTags">
    <vt:lpwstr/>
  </property>
</Properties>
</file>