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1603" r:id="rId6"/>
    <p:sldId id="1592" r:id="rId7"/>
    <p:sldId id="295" r:id="rId8"/>
    <p:sldId id="3438" r:id="rId9"/>
    <p:sldId id="298" r:id="rId10"/>
    <p:sldId id="685" r:id="rId11"/>
    <p:sldId id="263" r:id="rId12"/>
    <p:sldId id="1600" r:id="rId13"/>
    <p:sldId id="710" r:id="rId14"/>
    <p:sldId id="258" r:id="rId15"/>
    <p:sldId id="1601" r:id="rId16"/>
    <p:sldId id="464" r:id="rId17"/>
    <p:sldId id="257" r:id="rId18"/>
    <p:sldId id="3439" r:id="rId19"/>
    <p:sldId id="1609" r:id="rId20"/>
    <p:sldId id="1610" r:id="rId21"/>
    <p:sldId id="1611" r:id="rId22"/>
    <p:sldId id="1612" r:id="rId23"/>
    <p:sldId id="1613" r:id="rId24"/>
    <p:sldId id="1614" r:id="rId25"/>
    <p:sldId id="1605" r:id="rId26"/>
    <p:sldId id="1606" r:id="rId27"/>
    <p:sldId id="1607" r:id="rId28"/>
    <p:sldId id="1615" r:id="rId29"/>
    <p:sldId id="1616" r:id="rId30"/>
    <p:sldId id="1617" r:id="rId31"/>
    <p:sldId id="1618" r:id="rId32"/>
    <p:sldId id="1619" r:id="rId33"/>
    <p:sldId id="1620" r:id="rId34"/>
    <p:sldId id="1621" r:id="rId35"/>
    <p:sldId id="1622" r:id="rId36"/>
    <p:sldId id="1623" r:id="rId37"/>
    <p:sldId id="1624" r:id="rId38"/>
    <p:sldId id="1625" r:id="rId39"/>
    <p:sldId id="1626" r:id="rId40"/>
    <p:sldId id="3441" r:id="rId41"/>
    <p:sldId id="344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1" d="100"/>
          <a:sy n="111" d="100"/>
        </p:scale>
        <p:origin x="59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6E7AD-FC4D-41B0-BCCD-C7E566765FC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F2E2A38-D1DE-460F-B301-79F90373A967}">
      <dgm:prSet phldrT="[Text]" custT="1"/>
      <dgm:spPr/>
      <dgm:t>
        <a:bodyPr/>
        <a:lstStyle/>
        <a:p>
          <a:r>
            <a:rPr lang="en-GB" sz="1800" dirty="0"/>
            <a:t>Building Safety Competence criteria</a:t>
          </a:r>
        </a:p>
      </dgm:t>
    </dgm:pt>
    <dgm:pt modelId="{634F9880-A92C-4F52-B141-BC7C4E82A442}" type="parTrans" cxnId="{931D5707-5D3C-4300-B349-6B277A7EE764}">
      <dgm:prSet/>
      <dgm:spPr/>
      <dgm:t>
        <a:bodyPr/>
        <a:lstStyle/>
        <a:p>
          <a:endParaRPr lang="en-GB"/>
        </a:p>
      </dgm:t>
    </dgm:pt>
    <dgm:pt modelId="{B20E3394-7E6F-4ABD-8F91-57F3AF8D4A84}" type="sibTrans" cxnId="{931D5707-5D3C-4300-B349-6B277A7EE764}">
      <dgm:prSet/>
      <dgm:spPr/>
      <dgm:t>
        <a:bodyPr/>
        <a:lstStyle/>
        <a:p>
          <a:endParaRPr lang="en-GB"/>
        </a:p>
      </dgm:t>
    </dgm:pt>
    <dgm:pt modelId="{DFD46590-91D7-4AA9-AD67-CC00CC24FC9D}" type="asst">
      <dgm:prSet phldrT="[Text]" custT="1"/>
      <dgm:spPr/>
      <dgm:t>
        <a:bodyPr/>
        <a:lstStyle/>
        <a:p>
          <a:r>
            <a:rPr lang="en-GB" sz="1800" dirty="0"/>
            <a:t>Guidance?</a:t>
          </a:r>
        </a:p>
      </dgm:t>
    </dgm:pt>
    <dgm:pt modelId="{A3CD020C-9362-4CE1-9689-CCEBBE3829C2}" type="parTrans" cxnId="{91938FE8-4A74-4FCF-B2BE-8284F912BE05}">
      <dgm:prSet/>
      <dgm:spPr/>
      <dgm:t>
        <a:bodyPr/>
        <a:lstStyle/>
        <a:p>
          <a:endParaRPr lang="en-GB"/>
        </a:p>
      </dgm:t>
    </dgm:pt>
    <dgm:pt modelId="{2AC7C732-A440-4A26-B9B5-68F13FBC0E4B}" type="sibTrans" cxnId="{91938FE8-4A74-4FCF-B2BE-8284F912BE05}">
      <dgm:prSet/>
      <dgm:spPr/>
      <dgm:t>
        <a:bodyPr/>
        <a:lstStyle/>
        <a:p>
          <a:endParaRPr lang="en-GB"/>
        </a:p>
      </dgm:t>
    </dgm:pt>
    <dgm:pt modelId="{5BC8D503-AAFD-4492-A812-8945C8FD7BB0}">
      <dgm:prSet phldrT="[Text]" custT="1"/>
      <dgm:spPr/>
      <dgm:t>
        <a:bodyPr/>
        <a:lstStyle/>
        <a:p>
          <a:r>
            <a:rPr lang="en-GB" sz="1800" dirty="0"/>
            <a:t>Principal Designer Competence Framework</a:t>
          </a:r>
        </a:p>
        <a:p>
          <a:r>
            <a:rPr lang="en-GB" sz="1800" dirty="0"/>
            <a:t>PAS 8671</a:t>
          </a:r>
        </a:p>
      </dgm:t>
    </dgm:pt>
    <dgm:pt modelId="{A65C6869-30DE-4FCE-A16E-6BBA2448465E}" type="parTrans" cxnId="{3FA910B6-AFD3-4580-B0CB-1C1C908D72A3}">
      <dgm:prSet/>
      <dgm:spPr/>
      <dgm:t>
        <a:bodyPr/>
        <a:lstStyle/>
        <a:p>
          <a:endParaRPr lang="en-GB"/>
        </a:p>
      </dgm:t>
    </dgm:pt>
    <dgm:pt modelId="{E6DE7039-C410-4CAB-AAB9-B5583020D379}" type="sibTrans" cxnId="{3FA910B6-AFD3-4580-B0CB-1C1C908D72A3}">
      <dgm:prSet/>
      <dgm:spPr/>
      <dgm:t>
        <a:bodyPr/>
        <a:lstStyle/>
        <a:p>
          <a:endParaRPr lang="en-GB"/>
        </a:p>
      </dgm:t>
    </dgm:pt>
    <dgm:pt modelId="{75063859-96D7-4173-ABD1-F3D498F6EE67}">
      <dgm:prSet phldrT="[Text]" custT="1"/>
      <dgm:spPr/>
      <dgm:t>
        <a:bodyPr/>
        <a:lstStyle/>
        <a:p>
          <a:r>
            <a:rPr lang="en-GB" sz="1800" dirty="0"/>
            <a:t>Principal Contractor Competence Framework</a:t>
          </a:r>
        </a:p>
        <a:p>
          <a:r>
            <a:rPr lang="en-GB" sz="1800" dirty="0"/>
            <a:t>PAS 8672</a:t>
          </a:r>
        </a:p>
      </dgm:t>
    </dgm:pt>
    <dgm:pt modelId="{D0C79B74-CF06-478E-BCAF-ABB6F38D633B}" type="parTrans" cxnId="{E9237F50-86EB-4BFB-BE1C-264CA762E7CF}">
      <dgm:prSet/>
      <dgm:spPr/>
      <dgm:t>
        <a:bodyPr/>
        <a:lstStyle/>
        <a:p>
          <a:endParaRPr lang="en-GB"/>
        </a:p>
      </dgm:t>
    </dgm:pt>
    <dgm:pt modelId="{3D658B03-E000-4E05-80AE-86AB0E072F04}" type="sibTrans" cxnId="{E9237F50-86EB-4BFB-BE1C-264CA762E7CF}">
      <dgm:prSet/>
      <dgm:spPr/>
      <dgm:t>
        <a:bodyPr/>
        <a:lstStyle/>
        <a:p>
          <a:endParaRPr lang="en-GB"/>
        </a:p>
      </dgm:t>
    </dgm:pt>
    <dgm:pt modelId="{D6A43465-8187-4137-9497-929A107D6B08}">
      <dgm:prSet phldrT="[Text]" custT="1"/>
      <dgm:spPr/>
      <dgm:t>
        <a:bodyPr/>
        <a:lstStyle/>
        <a:p>
          <a:r>
            <a:rPr lang="en-GB" sz="1800" dirty="0"/>
            <a:t>Management of  Safety in Residential Buildings </a:t>
          </a:r>
        </a:p>
        <a:p>
          <a:r>
            <a:rPr lang="en-GB" sz="1800" dirty="0"/>
            <a:t>Competence Framework</a:t>
          </a:r>
        </a:p>
        <a:p>
          <a:r>
            <a:rPr lang="en-GB" sz="1800" dirty="0"/>
            <a:t>PAS 8673</a:t>
          </a:r>
        </a:p>
      </dgm:t>
    </dgm:pt>
    <dgm:pt modelId="{2DEAD6EB-3219-4E54-B9AD-F77E07FF272B}" type="parTrans" cxnId="{8AA25080-E78C-4FD2-997A-8994B176CDAB}">
      <dgm:prSet/>
      <dgm:spPr/>
      <dgm:t>
        <a:bodyPr/>
        <a:lstStyle/>
        <a:p>
          <a:endParaRPr lang="en-GB"/>
        </a:p>
      </dgm:t>
    </dgm:pt>
    <dgm:pt modelId="{ED397143-BEA5-4B37-98DE-62D1E8E39F92}" type="sibTrans" cxnId="{8AA25080-E78C-4FD2-997A-8994B176CDAB}">
      <dgm:prSet/>
      <dgm:spPr/>
      <dgm:t>
        <a:bodyPr/>
        <a:lstStyle/>
        <a:p>
          <a:endParaRPr lang="en-GB"/>
        </a:p>
      </dgm:t>
    </dgm:pt>
    <dgm:pt modelId="{6204C903-BEBD-43A7-925D-39D8D1C7C467}" type="pres">
      <dgm:prSet presAssocID="{8D46E7AD-FC4D-41B0-BCCD-C7E566765FC0}" presName="hierChild1" presStyleCnt="0">
        <dgm:presLayoutVars>
          <dgm:orgChart val="1"/>
          <dgm:chPref val="1"/>
          <dgm:dir/>
          <dgm:animOne val="branch"/>
          <dgm:animLvl val="lvl"/>
          <dgm:resizeHandles/>
        </dgm:presLayoutVars>
      </dgm:prSet>
      <dgm:spPr/>
    </dgm:pt>
    <dgm:pt modelId="{C5A10C0A-2E8F-4D2B-91C4-78450A47F923}" type="pres">
      <dgm:prSet presAssocID="{BF2E2A38-D1DE-460F-B301-79F90373A967}" presName="hierRoot1" presStyleCnt="0">
        <dgm:presLayoutVars>
          <dgm:hierBranch val="init"/>
        </dgm:presLayoutVars>
      </dgm:prSet>
      <dgm:spPr/>
    </dgm:pt>
    <dgm:pt modelId="{66C9DA1F-6DE7-4B5C-8C67-5D51BE798734}" type="pres">
      <dgm:prSet presAssocID="{BF2E2A38-D1DE-460F-B301-79F90373A967}" presName="rootComposite1" presStyleCnt="0"/>
      <dgm:spPr/>
    </dgm:pt>
    <dgm:pt modelId="{3ED7D7F8-4B56-44B6-8D8F-A1EEA8FBF1DB}" type="pres">
      <dgm:prSet presAssocID="{BF2E2A38-D1DE-460F-B301-79F90373A967}" presName="rootText1" presStyleLbl="node0" presStyleIdx="0" presStyleCnt="1">
        <dgm:presLayoutVars>
          <dgm:chPref val="3"/>
        </dgm:presLayoutVars>
      </dgm:prSet>
      <dgm:spPr/>
    </dgm:pt>
    <dgm:pt modelId="{128145FA-33EF-43ED-8B52-C7D77C4C4A10}" type="pres">
      <dgm:prSet presAssocID="{BF2E2A38-D1DE-460F-B301-79F90373A967}" presName="rootConnector1" presStyleLbl="node1" presStyleIdx="0" presStyleCnt="0"/>
      <dgm:spPr/>
    </dgm:pt>
    <dgm:pt modelId="{9E0825DF-96B7-436F-AC16-DE54FBB63313}" type="pres">
      <dgm:prSet presAssocID="{BF2E2A38-D1DE-460F-B301-79F90373A967}" presName="hierChild2" presStyleCnt="0"/>
      <dgm:spPr/>
    </dgm:pt>
    <dgm:pt modelId="{7538B8E4-960F-4FE0-A139-F4AA6AA3C827}" type="pres">
      <dgm:prSet presAssocID="{A65C6869-30DE-4FCE-A16E-6BBA2448465E}" presName="Name37" presStyleLbl="parChTrans1D2" presStyleIdx="0" presStyleCnt="4"/>
      <dgm:spPr/>
    </dgm:pt>
    <dgm:pt modelId="{0454F468-D16F-4663-ABE6-34A75703AE1C}" type="pres">
      <dgm:prSet presAssocID="{5BC8D503-AAFD-4492-A812-8945C8FD7BB0}" presName="hierRoot2" presStyleCnt="0">
        <dgm:presLayoutVars>
          <dgm:hierBranch val="init"/>
        </dgm:presLayoutVars>
      </dgm:prSet>
      <dgm:spPr/>
    </dgm:pt>
    <dgm:pt modelId="{6DF4C556-AFCE-4D81-88E8-FC7346884066}" type="pres">
      <dgm:prSet presAssocID="{5BC8D503-AAFD-4492-A812-8945C8FD7BB0}" presName="rootComposite" presStyleCnt="0"/>
      <dgm:spPr/>
    </dgm:pt>
    <dgm:pt modelId="{BBC89421-5CAB-462F-AA85-30732A6194DE}" type="pres">
      <dgm:prSet presAssocID="{5BC8D503-AAFD-4492-A812-8945C8FD7BB0}" presName="rootText" presStyleLbl="node2" presStyleIdx="0" presStyleCnt="3" custScaleY="154757">
        <dgm:presLayoutVars>
          <dgm:chPref val="3"/>
        </dgm:presLayoutVars>
      </dgm:prSet>
      <dgm:spPr/>
    </dgm:pt>
    <dgm:pt modelId="{CD29C3DB-0F6E-4433-AD67-41C41BC2D7F3}" type="pres">
      <dgm:prSet presAssocID="{5BC8D503-AAFD-4492-A812-8945C8FD7BB0}" presName="rootConnector" presStyleLbl="node2" presStyleIdx="0" presStyleCnt="3"/>
      <dgm:spPr/>
    </dgm:pt>
    <dgm:pt modelId="{498F3017-216A-426A-A24B-B21A5598EA12}" type="pres">
      <dgm:prSet presAssocID="{5BC8D503-AAFD-4492-A812-8945C8FD7BB0}" presName="hierChild4" presStyleCnt="0"/>
      <dgm:spPr/>
    </dgm:pt>
    <dgm:pt modelId="{55FE6EAB-BFD8-4643-8F99-86822A1EDDD5}" type="pres">
      <dgm:prSet presAssocID="{5BC8D503-AAFD-4492-A812-8945C8FD7BB0}" presName="hierChild5" presStyleCnt="0"/>
      <dgm:spPr/>
    </dgm:pt>
    <dgm:pt modelId="{2D7D0865-F230-4BD1-B81A-B6CE39B0C675}" type="pres">
      <dgm:prSet presAssocID="{D0C79B74-CF06-478E-BCAF-ABB6F38D633B}" presName="Name37" presStyleLbl="parChTrans1D2" presStyleIdx="1" presStyleCnt="4"/>
      <dgm:spPr/>
    </dgm:pt>
    <dgm:pt modelId="{35218C49-17DB-4208-80FF-165762B89640}" type="pres">
      <dgm:prSet presAssocID="{75063859-96D7-4173-ABD1-F3D498F6EE67}" presName="hierRoot2" presStyleCnt="0">
        <dgm:presLayoutVars>
          <dgm:hierBranch val="init"/>
        </dgm:presLayoutVars>
      </dgm:prSet>
      <dgm:spPr/>
    </dgm:pt>
    <dgm:pt modelId="{AF7FA721-3AF5-4258-8BF7-01D1E82CF2AF}" type="pres">
      <dgm:prSet presAssocID="{75063859-96D7-4173-ABD1-F3D498F6EE67}" presName="rootComposite" presStyleCnt="0"/>
      <dgm:spPr/>
    </dgm:pt>
    <dgm:pt modelId="{91E5B984-35CE-412A-9D38-3D782B03CEA3}" type="pres">
      <dgm:prSet presAssocID="{75063859-96D7-4173-ABD1-F3D498F6EE67}" presName="rootText" presStyleLbl="node2" presStyleIdx="1" presStyleCnt="3" custScaleY="151162">
        <dgm:presLayoutVars>
          <dgm:chPref val="3"/>
        </dgm:presLayoutVars>
      </dgm:prSet>
      <dgm:spPr/>
    </dgm:pt>
    <dgm:pt modelId="{5C603B95-5A84-49D5-946B-6A0D74E191B9}" type="pres">
      <dgm:prSet presAssocID="{75063859-96D7-4173-ABD1-F3D498F6EE67}" presName="rootConnector" presStyleLbl="node2" presStyleIdx="1" presStyleCnt="3"/>
      <dgm:spPr/>
    </dgm:pt>
    <dgm:pt modelId="{C2496B88-3394-435E-A463-590CF7523828}" type="pres">
      <dgm:prSet presAssocID="{75063859-96D7-4173-ABD1-F3D498F6EE67}" presName="hierChild4" presStyleCnt="0"/>
      <dgm:spPr/>
    </dgm:pt>
    <dgm:pt modelId="{7C2BF3C0-D5AB-419B-9D5C-9E918E5A52FD}" type="pres">
      <dgm:prSet presAssocID="{75063859-96D7-4173-ABD1-F3D498F6EE67}" presName="hierChild5" presStyleCnt="0"/>
      <dgm:spPr/>
    </dgm:pt>
    <dgm:pt modelId="{CE863CA4-91CC-4309-BF38-18E2A1D38946}" type="pres">
      <dgm:prSet presAssocID="{2DEAD6EB-3219-4E54-B9AD-F77E07FF272B}" presName="Name37" presStyleLbl="parChTrans1D2" presStyleIdx="2" presStyleCnt="4"/>
      <dgm:spPr/>
    </dgm:pt>
    <dgm:pt modelId="{CAFA326D-3AF7-4C8E-BA1A-06E4CD6C0FA4}" type="pres">
      <dgm:prSet presAssocID="{D6A43465-8187-4137-9497-929A107D6B08}" presName="hierRoot2" presStyleCnt="0">
        <dgm:presLayoutVars>
          <dgm:hierBranch val="init"/>
        </dgm:presLayoutVars>
      </dgm:prSet>
      <dgm:spPr/>
    </dgm:pt>
    <dgm:pt modelId="{14384090-66E1-4C9C-A0A3-494D558CE9C7}" type="pres">
      <dgm:prSet presAssocID="{D6A43465-8187-4137-9497-929A107D6B08}" presName="rootComposite" presStyleCnt="0"/>
      <dgm:spPr/>
    </dgm:pt>
    <dgm:pt modelId="{ECBEC78D-0E7F-4A23-B285-C7F8ECF9C044}" type="pres">
      <dgm:prSet presAssocID="{D6A43465-8187-4137-9497-929A107D6B08}" presName="rootText" presStyleLbl="node2" presStyleIdx="2" presStyleCnt="3" custScaleY="221669">
        <dgm:presLayoutVars>
          <dgm:chPref val="3"/>
        </dgm:presLayoutVars>
      </dgm:prSet>
      <dgm:spPr/>
    </dgm:pt>
    <dgm:pt modelId="{8A2BD823-0FCA-4BD5-BB22-9802F3DD2821}" type="pres">
      <dgm:prSet presAssocID="{D6A43465-8187-4137-9497-929A107D6B08}" presName="rootConnector" presStyleLbl="node2" presStyleIdx="2" presStyleCnt="3"/>
      <dgm:spPr/>
    </dgm:pt>
    <dgm:pt modelId="{EA97328F-4040-4E91-BB94-6554B2A79273}" type="pres">
      <dgm:prSet presAssocID="{D6A43465-8187-4137-9497-929A107D6B08}" presName="hierChild4" presStyleCnt="0"/>
      <dgm:spPr/>
    </dgm:pt>
    <dgm:pt modelId="{C901E34C-88A3-493E-AB4F-F0CE0BFB8FD5}" type="pres">
      <dgm:prSet presAssocID="{D6A43465-8187-4137-9497-929A107D6B08}" presName="hierChild5" presStyleCnt="0"/>
      <dgm:spPr/>
    </dgm:pt>
    <dgm:pt modelId="{CFECBC3C-2C82-41BD-A0B4-E1E3933361AE}" type="pres">
      <dgm:prSet presAssocID="{BF2E2A38-D1DE-460F-B301-79F90373A967}" presName="hierChild3" presStyleCnt="0"/>
      <dgm:spPr/>
    </dgm:pt>
    <dgm:pt modelId="{36E791A9-4A6E-430D-B5B6-BBBC00BAD5CC}" type="pres">
      <dgm:prSet presAssocID="{A3CD020C-9362-4CE1-9689-CCEBBE3829C2}" presName="Name111" presStyleLbl="parChTrans1D2" presStyleIdx="3" presStyleCnt="4"/>
      <dgm:spPr/>
    </dgm:pt>
    <dgm:pt modelId="{29C8EEAC-A291-4403-BDD4-74C97BA69CD1}" type="pres">
      <dgm:prSet presAssocID="{DFD46590-91D7-4AA9-AD67-CC00CC24FC9D}" presName="hierRoot3" presStyleCnt="0">
        <dgm:presLayoutVars>
          <dgm:hierBranch val="init"/>
        </dgm:presLayoutVars>
      </dgm:prSet>
      <dgm:spPr/>
    </dgm:pt>
    <dgm:pt modelId="{137848F1-3080-4E80-A2E1-9B92F03DF95E}" type="pres">
      <dgm:prSet presAssocID="{DFD46590-91D7-4AA9-AD67-CC00CC24FC9D}" presName="rootComposite3" presStyleCnt="0"/>
      <dgm:spPr/>
    </dgm:pt>
    <dgm:pt modelId="{FEEA0D2A-A4CA-40A5-9C39-43FEBE9FD47E}" type="pres">
      <dgm:prSet presAssocID="{DFD46590-91D7-4AA9-AD67-CC00CC24FC9D}" presName="rootText3" presStyleLbl="asst1" presStyleIdx="0" presStyleCnt="1" custLinFactX="20004" custLinFactNeighborX="100000" custLinFactNeighborY="2999">
        <dgm:presLayoutVars>
          <dgm:chPref val="3"/>
        </dgm:presLayoutVars>
      </dgm:prSet>
      <dgm:spPr/>
    </dgm:pt>
    <dgm:pt modelId="{75778D19-74E7-47E2-9182-A8A652AF5914}" type="pres">
      <dgm:prSet presAssocID="{DFD46590-91D7-4AA9-AD67-CC00CC24FC9D}" presName="rootConnector3" presStyleLbl="asst1" presStyleIdx="0" presStyleCnt="1"/>
      <dgm:spPr/>
    </dgm:pt>
    <dgm:pt modelId="{20398C43-D82E-4184-B74C-9FBDEC8CB238}" type="pres">
      <dgm:prSet presAssocID="{DFD46590-91D7-4AA9-AD67-CC00CC24FC9D}" presName="hierChild6" presStyleCnt="0"/>
      <dgm:spPr/>
    </dgm:pt>
    <dgm:pt modelId="{45BA2F2D-7865-4177-ACC7-E1CAB0BADD0D}" type="pres">
      <dgm:prSet presAssocID="{DFD46590-91D7-4AA9-AD67-CC00CC24FC9D}" presName="hierChild7" presStyleCnt="0"/>
      <dgm:spPr/>
    </dgm:pt>
  </dgm:ptLst>
  <dgm:cxnLst>
    <dgm:cxn modelId="{FF250501-5205-442F-8F81-F25C99EB5FCD}" type="presOf" srcId="{D6A43465-8187-4137-9497-929A107D6B08}" destId="{ECBEC78D-0E7F-4A23-B285-C7F8ECF9C044}" srcOrd="0" destOrd="0" presId="urn:microsoft.com/office/officeart/2005/8/layout/orgChart1"/>
    <dgm:cxn modelId="{931D5707-5D3C-4300-B349-6B277A7EE764}" srcId="{8D46E7AD-FC4D-41B0-BCCD-C7E566765FC0}" destId="{BF2E2A38-D1DE-460F-B301-79F90373A967}" srcOrd="0" destOrd="0" parTransId="{634F9880-A92C-4F52-B141-BC7C4E82A442}" sibTransId="{B20E3394-7E6F-4ABD-8F91-57F3AF8D4A84}"/>
    <dgm:cxn modelId="{B892800E-3F96-4F1A-BF59-9D1A3BFC8D71}" type="presOf" srcId="{2DEAD6EB-3219-4E54-B9AD-F77E07FF272B}" destId="{CE863CA4-91CC-4309-BF38-18E2A1D38946}" srcOrd="0" destOrd="0" presId="urn:microsoft.com/office/officeart/2005/8/layout/orgChart1"/>
    <dgm:cxn modelId="{035DE827-A172-47CA-85DF-52C4F18A8865}" type="presOf" srcId="{A3CD020C-9362-4CE1-9689-CCEBBE3829C2}" destId="{36E791A9-4A6E-430D-B5B6-BBBC00BAD5CC}" srcOrd="0" destOrd="0" presId="urn:microsoft.com/office/officeart/2005/8/layout/orgChart1"/>
    <dgm:cxn modelId="{B1054728-9970-4505-8CDA-5A00B987C1DC}" type="presOf" srcId="{DFD46590-91D7-4AA9-AD67-CC00CC24FC9D}" destId="{FEEA0D2A-A4CA-40A5-9C39-43FEBE9FD47E}" srcOrd="0" destOrd="0" presId="urn:microsoft.com/office/officeart/2005/8/layout/orgChart1"/>
    <dgm:cxn modelId="{76279332-4C84-4415-A302-499E261D3F6F}" type="presOf" srcId="{5BC8D503-AAFD-4492-A812-8945C8FD7BB0}" destId="{CD29C3DB-0F6E-4433-AD67-41C41BC2D7F3}" srcOrd="1" destOrd="0" presId="urn:microsoft.com/office/officeart/2005/8/layout/orgChart1"/>
    <dgm:cxn modelId="{F7288343-E9CA-4C31-98CC-E72C4E56F162}" type="presOf" srcId="{A65C6869-30DE-4FCE-A16E-6BBA2448465E}" destId="{7538B8E4-960F-4FE0-A139-F4AA6AA3C827}" srcOrd="0" destOrd="0" presId="urn:microsoft.com/office/officeart/2005/8/layout/orgChart1"/>
    <dgm:cxn modelId="{804FD369-24B4-4210-929F-87A072D435E2}" type="presOf" srcId="{BF2E2A38-D1DE-460F-B301-79F90373A967}" destId="{128145FA-33EF-43ED-8B52-C7D77C4C4A10}" srcOrd="1" destOrd="0" presId="urn:microsoft.com/office/officeart/2005/8/layout/orgChart1"/>
    <dgm:cxn modelId="{E9237F50-86EB-4BFB-BE1C-264CA762E7CF}" srcId="{BF2E2A38-D1DE-460F-B301-79F90373A967}" destId="{75063859-96D7-4173-ABD1-F3D498F6EE67}" srcOrd="2" destOrd="0" parTransId="{D0C79B74-CF06-478E-BCAF-ABB6F38D633B}" sibTransId="{3D658B03-E000-4E05-80AE-86AB0E072F04}"/>
    <dgm:cxn modelId="{13E79A77-56D6-4F68-9128-EFCD17944C53}" type="presOf" srcId="{5BC8D503-AAFD-4492-A812-8945C8FD7BB0}" destId="{BBC89421-5CAB-462F-AA85-30732A6194DE}" srcOrd="0" destOrd="0" presId="urn:microsoft.com/office/officeart/2005/8/layout/orgChart1"/>
    <dgm:cxn modelId="{8AA25080-E78C-4FD2-997A-8994B176CDAB}" srcId="{BF2E2A38-D1DE-460F-B301-79F90373A967}" destId="{D6A43465-8187-4137-9497-929A107D6B08}" srcOrd="3" destOrd="0" parTransId="{2DEAD6EB-3219-4E54-B9AD-F77E07FF272B}" sibTransId="{ED397143-BEA5-4B37-98DE-62D1E8E39F92}"/>
    <dgm:cxn modelId="{14F5F38C-B7AF-4614-AFEC-AEF02FFC40FA}" type="presOf" srcId="{D0C79B74-CF06-478E-BCAF-ABB6F38D633B}" destId="{2D7D0865-F230-4BD1-B81A-B6CE39B0C675}" srcOrd="0" destOrd="0" presId="urn:microsoft.com/office/officeart/2005/8/layout/orgChart1"/>
    <dgm:cxn modelId="{00D43D93-8ADF-49E5-B7F6-4F4AE3CB316A}" type="presOf" srcId="{BF2E2A38-D1DE-460F-B301-79F90373A967}" destId="{3ED7D7F8-4B56-44B6-8D8F-A1EEA8FBF1DB}" srcOrd="0" destOrd="0" presId="urn:microsoft.com/office/officeart/2005/8/layout/orgChart1"/>
    <dgm:cxn modelId="{85C12BA3-9029-4F4A-A58F-3FAED531271F}" type="presOf" srcId="{8D46E7AD-FC4D-41B0-BCCD-C7E566765FC0}" destId="{6204C903-BEBD-43A7-925D-39D8D1C7C467}" srcOrd="0" destOrd="0" presId="urn:microsoft.com/office/officeart/2005/8/layout/orgChart1"/>
    <dgm:cxn modelId="{1B6F65B2-B542-456E-90F1-8AF4A02794AE}" type="presOf" srcId="{DFD46590-91D7-4AA9-AD67-CC00CC24FC9D}" destId="{75778D19-74E7-47E2-9182-A8A652AF5914}" srcOrd="1" destOrd="0" presId="urn:microsoft.com/office/officeart/2005/8/layout/orgChart1"/>
    <dgm:cxn modelId="{3FA910B6-AFD3-4580-B0CB-1C1C908D72A3}" srcId="{BF2E2A38-D1DE-460F-B301-79F90373A967}" destId="{5BC8D503-AAFD-4492-A812-8945C8FD7BB0}" srcOrd="1" destOrd="0" parTransId="{A65C6869-30DE-4FCE-A16E-6BBA2448465E}" sibTransId="{E6DE7039-C410-4CAB-AAB9-B5583020D379}"/>
    <dgm:cxn modelId="{FBDF93BE-BF82-4134-9CDA-6877045C4399}" type="presOf" srcId="{75063859-96D7-4173-ABD1-F3D498F6EE67}" destId="{91E5B984-35CE-412A-9D38-3D782B03CEA3}" srcOrd="0" destOrd="0" presId="urn:microsoft.com/office/officeart/2005/8/layout/orgChart1"/>
    <dgm:cxn modelId="{E39278D0-1A70-40A6-AC23-751ED1DD9ABD}" type="presOf" srcId="{75063859-96D7-4173-ABD1-F3D498F6EE67}" destId="{5C603B95-5A84-49D5-946B-6A0D74E191B9}" srcOrd="1" destOrd="0" presId="urn:microsoft.com/office/officeart/2005/8/layout/orgChart1"/>
    <dgm:cxn modelId="{91938FE8-4A74-4FCF-B2BE-8284F912BE05}" srcId="{BF2E2A38-D1DE-460F-B301-79F90373A967}" destId="{DFD46590-91D7-4AA9-AD67-CC00CC24FC9D}" srcOrd="0" destOrd="0" parTransId="{A3CD020C-9362-4CE1-9689-CCEBBE3829C2}" sibTransId="{2AC7C732-A440-4A26-B9B5-68F13FBC0E4B}"/>
    <dgm:cxn modelId="{1BD464F3-CE22-426D-A527-A168A859A6AD}" type="presOf" srcId="{D6A43465-8187-4137-9497-929A107D6B08}" destId="{8A2BD823-0FCA-4BD5-BB22-9802F3DD2821}" srcOrd="1" destOrd="0" presId="urn:microsoft.com/office/officeart/2005/8/layout/orgChart1"/>
    <dgm:cxn modelId="{70D9C2D1-E61D-48BE-A667-4C640BA87539}" type="presParOf" srcId="{6204C903-BEBD-43A7-925D-39D8D1C7C467}" destId="{C5A10C0A-2E8F-4D2B-91C4-78450A47F923}" srcOrd="0" destOrd="0" presId="urn:microsoft.com/office/officeart/2005/8/layout/orgChart1"/>
    <dgm:cxn modelId="{FD3B8992-1649-4D22-8C84-76B16C860691}" type="presParOf" srcId="{C5A10C0A-2E8F-4D2B-91C4-78450A47F923}" destId="{66C9DA1F-6DE7-4B5C-8C67-5D51BE798734}" srcOrd="0" destOrd="0" presId="urn:microsoft.com/office/officeart/2005/8/layout/orgChart1"/>
    <dgm:cxn modelId="{683DEA11-80B4-4D5E-8E5D-AD6125E7F80C}" type="presParOf" srcId="{66C9DA1F-6DE7-4B5C-8C67-5D51BE798734}" destId="{3ED7D7F8-4B56-44B6-8D8F-A1EEA8FBF1DB}" srcOrd="0" destOrd="0" presId="urn:microsoft.com/office/officeart/2005/8/layout/orgChart1"/>
    <dgm:cxn modelId="{16CCAEDB-3B3E-4840-8C55-8D311F69D6D8}" type="presParOf" srcId="{66C9DA1F-6DE7-4B5C-8C67-5D51BE798734}" destId="{128145FA-33EF-43ED-8B52-C7D77C4C4A10}" srcOrd="1" destOrd="0" presId="urn:microsoft.com/office/officeart/2005/8/layout/orgChart1"/>
    <dgm:cxn modelId="{035D01CF-1238-4840-8027-5FFFD4BEEFD8}" type="presParOf" srcId="{C5A10C0A-2E8F-4D2B-91C4-78450A47F923}" destId="{9E0825DF-96B7-436F-AC16-DE54FBB63313}" srcOrd="1" destOrd="0" presId="urn:microsoft.com/office/officeart/2005/8/layout/orgChart1"/>
    <dgm:cxn modelId="{05D8CB1C-6A82-41C5-BB84-F659F62CF030}" type="presParOf" srcId="{9E0825DF-96B7-436F-AC16-DE54FBB63313}" destId="{7538B8E4-960F-4FE0-A139-F4AA6AA3C827}" srcOrd="0" destOrd="0" presId="urn:microsoft.com/office/officeart/2005/8/layout/orgChart1"/>
    <dgm:cxn modelId="{897A01E5-1CBA-4609-B472-23BBDCAA1C1B}" type="presParOf" srcId="{9E0825DF-96B7-436F-AC16-DE54FBB63313}" destId="{0454F468-D16F-4663-ABE6-34A75703AE1C}" srcOrd="1" destOrd="0" presId="urn:microsoft.com/office/officeart/2005/8/layout/orgChart1"/>
    <dgm:cxn modelId="{102F397C-4381-4C3E-82F6-EEE1681D8E2D}" type="presParOf" srcId="{0454F468-D16F-4663-ABE6-34A75703AE1C}" destId="{6DF4C556-AFCE-4D81-88E8-FC7346884066}" srcOrd="0" destOrd="0" presId="urn:microsoft.com/office/officeart/2005/8/layout/orgChart1"/>
    <dgm:cxn modelId="{AAA0E5A7-D55D-4FAF-B6CC-430AB1FC62B2}" type="presParOf" srcId="{6DF4C556-AFCE-4D81-88E8-FC7346884066}" destId="{BBC89421-5CAB-462F-AA85-30732A6194DE}" srcOrd="0" destOrd="0" presId="urn:microsoft.com/office/officeart/2005/8/layout/orgChart1"/>
    <dgm:cxn modelId="{FE9114EE-1275-49DB-B3E8-DA7923B9AA6D}" type="presParOf" srcId="{6DF4C556-AFCE-4D81-88E8-FC7346884066}" destId="{CD29C3DB-0F6E-4433-AD67-41C41BC2D7F3}" srcOrd="1" destOrd="0" presId="urn:microsoft.com/office/officeart/2005/8/layout/orgChart1"/>
    <dgm:cxn modelId="{35E96E1D-8AD9-4FBC-9B7D-FCC4E1BE5437}" type="presParOf" srcId="{0454F468-D16F-4663-ABE6-34A75703AE1C}" destId="{498F3017-216A-426A-A24B-B21A5598EA12}" srcOrd="1" destOrd="0" presId="urn:microsoft.com/office/officeart/2005/8/layout/orgChart1"/>
    <dgm:cxn modelId="{5BDED0DA-2879-43EE-8C2D-8C75230EAA85}" type="presParOf" srcId="{0454F468-D16F-4663-ABE6-34A75703AE1C}" destId="{55FE6EAB-BFD8-4643-8F99-86822A1EDDD5}" srcOrd="2" destOrd="0" presId="urn:microsoft.com/office/officeart/2005/8/layout/orgChart1"/>
    <dgm:cxn modelId="{B9C35F67-24B8-47D3-AD92-045F505B7BAB}" type="presParOf" srcId="{9E0825DF-96B7-436F-AC16-DE54FBB63313}" destId="{2D7D0865-F230-4BD1-B81A-B6CE39B0C675}" srcOrd="2" destOrd="0" presId="urn:microsoft.com/office/officeart/2005/8/layout/orgChart1"/>
    <dgm:cxn modelId="{CC6D1E91-652B-494A-BC5B-1B5DF549B63A}" type="presParOf" srcId="{9E0825DF-96B7-436F-AC16-DE54FBB63313}" destId="{35218C49-17DB-4208-80FF-165762B89640}" srcOrd="3" destOrd="0" presId="urn:microsoft.com/office/officeart/2005/8/layout/orgChart1"/>
    <dgm:cxn modelId="{9BA66CAA-33B2-480C-A68B-C7C257E38A79}" type="presParOf" srcId="{35218C49-17DB-4208-80FF-165762B89640}" destId="{AF7FA721-3AF5-4258-8BF7-01D1E82CF2AF}" srcOrd="0" destOrd="0" presId="urn:microsoft.com/office/officeart/2005/8/layout/orgChart1"/>
    <dgm:cxn modelId="{BD5E3FEB-A888-4677-A9E2-7EB4EA63F9B0}" type="presParOf" srcId="{AF7FA721-3AF5-4258-8BF7-01D1E82CF2AF}" destId="{91E5B984-35CE-412A-9D38-3D782B03CEA3}" srcOrd="0" destOrd="0" presId="urn:microsoft.com/office/officeart/2005/8/layout/orgChart1"/>
    <dgm:cxn modelId="{179EC738-B44B-42DE-ACA5-DBECF4124373}" type="presParOf" srcId="{AF7FA721-3AF5-4258-8BF7-01D1E82CF2AF}" destId="{5C603B95-5A84-49D5-946B-6A0D74E191B9}" srcOrd="1" destOrd="0" presId="urn:microsoft.com/office/officeart/2005/8/layout/orgChart1"/>
    <dgm:cxn modelId="{ADD86E7B-1186-4813-A03A-02E46DBC460C}" type="presParOf" srcId="{35218C49-17DB-4208-80FF-165762B89640}" destId="{C2496B88-3394-435E-A463-590CF7523828}" srcOrd="1" destOrd="0" presId="urn:microsoft.com/office/officeart/2005/8/layout/orgChart1"/>
    <dgm:cxn modelId="{34DBBF1E-57D2-4083-94E5-3F282D904294}" type="presParOf" srcId="{35218C49-17DB-4208-80FF-165762B89640}" destId="{7C2BF3C0-D5AB-419B-9D5C-9E918E5A52FD}" srcOrd="2" destOrd="0" presId="urn:microsoft.com/office/officeart/2005/8/layout/orgChart1"/>
    <dgm:cxn modelId="{D3026DE6-4A21-438F-8BA7-AA35522E0059}" type="presParOf" srcId="{9E0825DF-96B7-436F-AC16-DE54FBB63313}" destId="{CE863CA4-91CC-4309-BF38-18E2A1D38946}" srcOrd="4" destOrd="0" presId="urn:microsoft.com/office/officeart/2005/8/layout/orgChart1"/>
    <dgm:cxn modelId="{13DE9972-0724-405F-99B4-67F122359841}" type="presParOf" srcId="{9E0825DF-96B7-436F-AC16-DE54FBB63313}" destId="{CAFA326D-3AF7-4C8E-BA1A-06E4CD6C0FA4}" srcOrd="5" destOrd="0" presId="urn:microsoft.com/office/officeart/2005/8/layout/orgChart1"/>
    <dgm:cxn modelId="{21ABAB6B-BA79-420A-9185-30E86ED0BDE5}" type="presParOf" srcId="{CAFA326D-3AF7-4C8E-BA1A-06E4CD6C0FA4}" destId="{14384090-66E1-4C9C-A0A3-494D558CE9C7}" srcOrd="0" destOrd="0" presId="urn:microsoft.com/office/officeart/2005/8/layout/orgChart1"/>
    <dgm:cxn modelId="{31EA671F-3C38-4F66-AFD2-9EBA751378E5}" type="presParOf" srcId="{14384090-66E1-4C9C-A0A3-494D558CE9C7}" destId="{ECBEC78D-0E7F-4A23-B285-C7F8ECF9C044}" srcOrd="0" destOrd="0" presId="urn:microsoft.com/office/officeart/2005/8/layout/orgChart1"/>
    <dgm:cxn modelId="{B6449758-48F8-4CE9-BFDE-A5118B28EE7B}" type="presParOf" srcId="{14384090-66E1-4C9C-A0A3-494D558CE9C7}" destId="{8A2BD823-0FCA-4BD5-BB22-9802F3DD2821}" srcOrd="1" destOrd="0" presId="urn:microsoft.com/office/officeart/2005/8/layout/orgChart1"/>
    <dgm:cxn modelId="{3B5E15D0-BB34-48C9-A0EA-C095B14808D6}" type="presParOf" srcId="{CAFA326D-3AF7-4C8E-BA1A-06E4CD6C0FA4}" destId="{EA97328F-4040-4E91-BB94-6554B2A79273}" srcOrd="1" destOrd="0" presId="urn:microsoft.com/office/officeart/2005/8/layout/orgChart1"/>
    <dgm:cxn modelId="{142BBC04-3751-44C9-84B6-3AA73A8A5878}" type="presParOf" srcId="{CAFA326D-3AF7-4C8E-BA1A-06E4CD6C0FA4}" destId="{C901E34C-88A3-493E-AB4F-F0CE0BFB8FD5}" srcOrd="2" destOrd="0" presId="urn:microsoft.com/office/officeart/2005/8/layout/orgChart1"/>
    <dgm:cxn modelId="{CDAE841B-AAEB-4DD1-A79D-15BC72AA5993}" type="presParOf" srcId="{C5A10C0A-2E8F-4D2B-91C4-78450A47F923}" destId="{CFECBC3C-2C82-41BD-A0B4-E1E3933361AE}" srcOrd="2" destOrd="0" presId="urn:microsoft.com/office/officeart/2005/8/layout/orgChart1"/>
    <dgm:cxn modelId="{3A093AB3-15F9-4AB7-AA43-2E00A0BAF639}" type="presParOf" srcId="{CFECBC3C-2C82-41BD-A0B4-E1E3933361AE}" destId="{36E791A9-4A6E-430D-B5B6-BBBC00BAD5CC}" srcOrd="0" destOrd="0" presId="urn:microsoft.com/office/officeart/2005/8/layout/orgChart1"/>
    <dgm:cxn modelId="{080F30D4-7B39-42EB-82F4-1589E7EC6D8F}" type="presParOf" srcId="{CFECBC3C-2C82-41BD-A0B4-E1E3933361AE}" destId="{29C8EEAC-A291-4403-BDD4-74C97BA69CD1}" srcOrd="1" destOrd="0" presId="urn:microsoft.com/office/officeart/2005/8/layout/orgChart1"/>
    <dgm:cxn modelId="{016D00DF-5FDB-43A5-B157-EFE8D4805EA5}" type="presParOf" srcId="{29C8EEAC-A291-4403-BDD4-74C97BA69CD1}" destId="{137848F1-3080-4E80-A2E1-9B92F03DF95E}" srcOrd="0" destOrd="0" presId="urn:microsoft.com/office/officeart/2005/8/layout/orgChart1"/>
    <dgm:cxn modelId="{39133B5D-7923-4A8D-8B4B-45F2C809BD62}" type="presParOf" srcId="{137848F1-3080-4E80-A2E1-9B92F03DF95E}" destId="{FEEA0D2A-A4CA-40A5-9C39-43FEBE9FD47E}" srcOrd="0" destOrd="0" presId="urn:microsoft.com/office/officeart/2005/8/layout/orgChart1"/>
    <dgm:cxn modelId="{6451CC6B-0780-4423-B912-C8B22E1961C6}" type="presParOf" srcId="{137848F1-3080-4E80-A2E1-9B92F03DF95E}" destId="{75778D19-74E7-47E2-9182-A8A652AF5914}" srcOrd="1" destOrd="0" presId="urn:microsoft.com/office/officeart/2005/8/layout/orgChart1"/>
    <dgm:cxn modelId="{F125A131-78C9-4395-BFB9-F989ABADE78F}" type="presParOf" srcId="{29C8EEAC-A291-4403-BDD4-74C97BA69CD1}" destId="{20398C43-D82E-4184-B74C-9FBDEC8CB238}" srcOrd="1" destOrd="0" presId="urn:microsoft.com/office/officeart/2005/8/layout/orgChart1"/>
    <dgm:cxn modelId="{DF0FD11B-425A-4DD6-B363-609F6CD92CFC}" type="presParOf" srcId="{29C8EEAC-A291-4403-BDD4-74C97BA69CD1}" destId="{45BA2F2D-7865-4177-ACC7-E1CAB0BADD0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91A9-4A6E-430D-B5B6-BBBC00BAD5CC}">
      <dsp:nvSpPr>
        <dsp:cNvPr id="0" name=""/>
        <dsp:cNvSpPr/>
      </dsp:nvSpPr>
      <dsp:spPr>
        <a:xfrm>
          <a:off x="5399881" y="1040818"/>
          <a:ext cx="197338" cy="986265"/>
        </a:xfrm>
        <a:custGeom>
          <a:avLst/>
          <a:gdLst/>
          <a:ahLst/>
          <a:cxnLst/>
          <a:rect l="0" t="0" r="0" b="0"/>
          <a:pathLst>
            <a:path>
              <a:moveTo>
                <a:pt x="0" y="0"/>
              </a:moveTo>
              <a:lnTo>
                <a:pt x="0" y="986265"/>
              </a:lnTo>
              <a:lnTo>
                <a:pt x="197338" y="9862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863CA4-91CC-4309-BF38-18E2A1D38946}">
      <dsp:nvSpPr>
        <dsp:cNvPr id="0" name=""/>
        <dsp:cNvSpPr/>
      </dsp:nvSpPr>
      <dsp:spPr>
        <a:xfrm>
          <a:off x="5399881" y="1040818"/>
          <a:ext cx="2512408" cy="1910260"/>
        </a:xfrm>
        <a:custGeom>
          <a:avLst/>
          <a:gdLst/>
          <a:ahLst/>
          <a:cxnLst/>
          <a:rect l="0" t="0" r="0" b="0"/>
          <a:pathLst>
            <a:path>
              <a:moveTo>
                <a:pt x="0" y="0"/>
              </a:moveTo>
              <a:lnTo>
                <a:pt x="0" y="1692241"/>
              </a:lnTo>
              <a:lnTo>
                <a:pt x="2512408" y="1692241"/>
              </a:lnTo>
              <a:lnTo>
                <a:pt x="2512408" y="19102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7D0865-F230-4BD1-B81A-B6CE39B0C675}">
      <dsp:nvSpPr>
        <dsp:cNvPr id="0" name=""/>
        <dsp:cNvSpPr/>
      </dsp:nvSpPr>
      <dsp:spPr>
        <a:xfrm>
          <a:off x="5354160" y="1040818"/>
          <a:ext cx="91440" cy="1910260"/>
        </a:xfrm>
        <a:custGeom>
          <a:avLst/>
          <a:gdLst/>
          <a:ahLst/>
          <a:cxnLst/>
          <a:rect l="0" t="0" r="0" b="0"/>
          <a:pathLst>
            <a:path>
              <a:moveTo>
                <a:pt x="45720" y="0"/>
              </a:moveTo>
              <a:lnTo>
                <a:pt x="45720" y="19102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38B8E4-960F-4FE0-A139-F4AA6AA3C827}">
      <dsp:nvSpPr>
        <dsp:cNvPr id="0" name=""/>
        <dsp:cNvSpPr/>
      </dsp:nvSpPr>
      <dsp:spPr>
        <a:xfrm>
          <a:off x="2887472" y="1040818"/>
          <a:ext cx="2512408" cy="1910260"/>
        </a:xfrm>
        <a:custGeom>
          <a:avLst/>
          <a:gdLst/>
          <a:ahLst/>
          <a:cxnLst/>
          <a:rect l="0" t="0" r="0" b="0"/>
          <a:pathLst>
            <a:path>
              <a:moveTo>
                <a:pt x="2512408" y="0"/>
              </a:moveTo>
              <a:lnTo>
                <a:pt x="2512408" y="1692241"/>
              </a:lnTo>
              <a:lnTo>
                <a:pt x="0" y="1692241"/>
              </a:lnTo>
              <a:lnTo>
                <a:pt x="0" y="19102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D7D7F8-4B56-44B6-8D8F-A1EEA8FBF1DB}">
      <dsp:nvSpPr>
        <dsp:cNvPr id="0" name=""/>
        <dsp:cNvSpPr/>
      </dsp:nvSpPr>
      <dsp:spPr>
        <a:xfrm>
          <a:off x="4361695" y="2633"/>
          <a:ext cx="2076370" cy="10381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Building Safety Competence criteria</a:t>
          </a:r>
        </a:p>
      </dsp:txBody>
      <dsp:txXfrm>
        <a:off x="4361695" y="2633"/>
        <a:ext cx="2076370" cy="1038185"/>
      </dsp:txXfrm>
    </dsp:sp>
    <dsp:sp modelId="{BBC89421-5CAB-462F-AA85-30732A6194DE}">
      <dsp:nvSpPr>
        <dsp:cNvPr id="0" name=""/>
        <dsp:cNvSpPr/>
      </dsp:nvSpPr>
      <dsp:spPr>
        <a:xfrm>
          <a:off x="1849287" y="2951079"/>
          <a:ext cx="2076370" cy="16066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Principal Designer Competence Framework</a:t>
          </a:r>
        </a:p>
        <a:p>
          <a:pPr marL="0" lvl="0" indent="0" algn="ctr" defTabSz="800100">
            <a:lnSpc>
              <a:spcPct val="90000"/>
            </a:lnSpc>
            <a:spcBef>
              <a:spcPct val="0"/>
            </a:spcBef>
            <a:spcAft>
              <a:spcPct val="35000"/>
            </a:spcAft>
            <a:buNone/>
          </a:pPr>
          <a:r>
            <a:rPr lang="en-GB" sz="1800" kern="1200" dirty="0"/>
            <a:t>PAS 8671</a:t>
          </a:r>
        </a:p>
      </dsp:txBody>
      <dsp:txXfrm>
        <a:off x="1849287" y="2951079"/>
        <a:ext cx="2076370" cy="1606664"/>
      </dsp:txXfrm>
    </dsp:sp>
    <dsp:sp modelId="{91E5B984-35CE-412A-9D38-3D782B03CEA3}">
      <dsp:nvSpPr>
        <dsp:cNvPr id="0" name=""/>
        <dsp:cNvSpPr/>
      </dsp:nvSpPr>
      <dsp:spPr>
        <a:xfrm>
          <a:off x="4361695" y="2951079"/>
          <a:ext cx="2076370" cy="15693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Principal Contractor Competence Framework</a:t>
          </a:r>
        </a:p>
        <a:p>
          <a:pPr marL="0" lvl="0" indent="0" algn="ctr" defTabSz="800100">
            <a:lnSpc>
              <a:spcPct val="90000"/>
            </a:lnSpc>
            <a:spcBef>
              <a:spcPct val="0"/>
            </a:spcBef>
            <a:spcAft>
              <a:spcPct val="35000"/>
            </a:spcAft>
            <a:buNone/>
          </a:pPr>
          <a:r>
            <a:rPr lang="en-GB" sz="1800" kern="1200" dirty="0"/>
            <a:t>PAS 8672</a:t>
          </a:r>
        </a:p>
      </dsp:txBody>
      <dsp:txXfrm>
        <a:off x="4361695" y="2951079"/>
        <a:ext cx="2076370" cy="1569341"/>
      </dsp:txXfrm>
    </dsp:sp>
    <dsp:sp modelId="{ECBEC78D-0E7F-4A23-B285-C7F8ECF9C044}">
      <dsp:nvSpPr>
        <dsp:cNvPr id="0" name=""/>
        <dsp:cNvSpPr/>
      </dsp:nvSpPr>
      <dsp:spPr>
        <a:xfrm>
          <a:off x="6874103" y="2951079"/>
          <a:ext cx="2076370" cy="23013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Management of  Safety in Residential Buildings </a:t>
          </a:r>
        </a:p>
        <a:p>
          <a:pPr marL="0" lvl="0" indent="0" algn="ctr" defTabSz="800100">
            <a:lnSpc>
              <a:spcPct val="90000"/>
            </a:lnSpc>
            <a:spcBef>
              <a:spcPct val="0"/>
            </a:spcBef>
            <a:spcAft>
              <a:spcPct val="35000"/>
            </a:spcAft>
            <a:buNone/>
          </a:pPr>
          <a:r>
            <a:rPr lang="en-GB" sz="1800" kern="1200" dirty="0"/>
            <a:t>Competence Framework</a:t>
          </a:r>
        </a:p>
        <a:p>
          <a:pPr marL="0" lvl="0" indent="0" algn="ctr" defTabSz="800100">
            <a:lnSpc>
              <a:spcPct val="90000"/>
            </a:lnSpc>
            <a:spcBef>
              <a:spcPct val="0"/>
            </a:spcBef>
            <a:spcAft>
              <a:spcPct val="35000"/>
            </a:spcAft>
            <a:buNone/>
          </a:pPr>
          <a:r>
            <a:rPr lang="en-GB" sz="1800" kern="1200" dirty="0"/>
            <a:t>PAS 8673</a:t>
          </a:r>
        </a:p>
      </dsp:txBody>
      <dsp:txXfrm>
        <a:off x="6874103" y="2951079"/>
        <a:ext cx="2076370" cy="2301334"/>
      </dsp:txXfrm>
    </dsp:sp>
    <dsp:sp modelId="{FEEA0D2A-A4CA-40A5-9C39-43FEBE9FD47E}">
      <dsp:nvSpPr>
        <dsp:cNvPr id="0" name=""/>
        <dsp:cNvSpPr/>
      </dsp:nvSpPr>
      <dsp:spPr>
        <a:xfrm>
          <a:off x="5597219" y="1507991"/>
          <a:ext cx="2076370" cy="10381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Guidance?</a:t>
          </a:r>
        </a:p>
      </dsp:txBody>
      <dsp:txXfrm>
        <a:off x="5597219" y="1507991"/>
        <a:ext cx="2076370" cy="10381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209EF-FB17-40A6-A4EF-E5E297901A15}" type="datetimeFigureOut">
              <a:rPr lang="en-GB" smtClean="0"/>
              <a:t>30/09/2022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1BDF5-CF90-42B5-BE15-E466D0AA7193}" type="slidenum">
              <a:rPr lang="en-GB" smtClean="0"/>
              <a:t>‹#›</a:t>
            </a:fld>
            <a:endParaRPr lang="en-GB"/>
          </a:p>
        </p:txBody>
      </p:sp>
    </p:spTree>
    <p:extLst>
      <p:ext uri="{BB962C8B-B14F-4D97-AF65-F5344CB8AC3E}">
        <p14:creationId xmlns:p14="http://schemas.microsoft.com/office/powerpoint/2010/main" val="4249965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5AB2E8-3D9D-4736-9B90-7B6A24757E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63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8E912-F2C3-498E-AF09-1F287F74B5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71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5AB2E8-3D9D-4736-9B90-7B6A24757E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57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BSI tasked with developing “industry developed competence frameworks and schemes” </a:t>
            </a:r>
          </a:p>
          <a:p>
            <a:r>
              <a:rPr lang="en-GB" dirty="0"/>
              <a:t>Plus others expected e.g. Building Control, supplementary docs, …</a:t>
            </a:r>
          </a:p>
          <a:p>
            <a:r>
              <a:rPr lang="en-GB" dirty="0"/>
              <a:t>As we roll out the implementation of the documents gaps will emerge, further needs, thinking moves industry docs to formal standards</a:t>
            </a:r>
          </a:p>
        </p:txBody>
      </p:sp>
      <p:sp>
        <p:nvSpPr>
          <p:cNvPr id="4" name="Slide Number Placeholder 3"/>
          <p:cNvSpPr>
            <a:spLocks noGrp="1"/>
          </p:cNvSpPr>
          <p:nvPr>
            <p:ph type="sldNum" sz="quarter" idx="5"/>
          </p:nvPr>
        </p:nvSpPr>
        <p:spPr/>
        <p:txBody>
          <a:bodyPr/>
          <a:lstStyle/>
          <a:p>
            <a:fld id="{28B5EBD8-BE77-45DB-90C3-CC7A195C9992}" type="slidenum">
              <a:rPr lang="en-GB" smtClean="0"/>
              <a:t>13</a:t>
            </a:fld>
            <a:endParaRPr lang="en-GB"/>
          </a:p>
        </p:txBody>
      </p:sp>
    </p:spTree>
    <p:extLst>
      <p:ext uri="{BB962C8B-B14F-4D97-AF65-F5344CB8AC3E}">
        <p14:creationId xmlns:p14="http://schemas.microsoft.com/office/powerpoint/2010/main" val="212285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30B9-3287-4D13-F24D-AF6ABA5762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2EC01B-2D37-9A92-7142-97AF9EAA11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4B808C-12CB-83BB-318A-B63C21AC344E}"/>
              </a:ext>
            </a:extLst>
          </p:cNvPr>
          <p:cNvSpPr>
            <a:spLocks noGrp="1"/>
          </p:cNvSpPr>
          <p:nvPr>
            <p:ph type="dt" sz="half" idx="10"/>
          </p:nvPr>
        </p:nvSpPr>
        <p:spPr/>
        <p:txBody>
          <a:bodyPr/>
          <a:lstStyle/>
          <a:p>
            <a:fld id="{63043F0F-BA8F-49CB-A49F-2822A2FC982D}" type="datetimeFigureOut">
              <a:rPr lang="en-GB" smtClean="0"/>
              <a:t>30/09/2022</a:t>
            </a:fld>
            <a:endParaRPr lang="en-GB"/>
          </a:p>
        </p:txBody>
      </p:sp>
      <p:sp>
        <p:nvSpPr>
          <p:cNvPr id="5" name="Footer Placeholder 4">
            <a:extLst>
              <a:ext uri="{FF2B5EF4-FFF2-40B4-BE49-F238E27FC236}">
                <a16:creationId xmlns:a16="http://schemas.microsoft.com/office/drawing/2014/main" id="{0EDEEFCD-B59E-F3F6-77A9-B00D15638B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68D2E4-2362-A27F-A44D-6937D73165B5}"/>
              </a:ext>
            </a:extLst>
          </p:cNvPr>
          <p:cNvSpPr>
            <a:spLocks noGrp="1"/>
          </p:cNvSpPr>
          <p:nvPr>
            <p:ph type="sldNum" sz="quarter" idx="12"/>
          </p:nvPr>
        </p:nvSpPr>
        <p:spPr/>
        <p:txBody>
          <a:bodyPr/>
          <a:lstStyle/>
          <a:p>
            <a:fld id="{1037A2CC-EEA3-4169-A902-53B3E48A4F53}" type="slidenum">
              <a:rPr lang="en-GB" smtClean="0"/>
              <a:t>‹#›</a:t>
            </a:fld>
            <a:endParaRPr lang="en-GB"/>
          </a:p>
        </p:txBody>
      </p:sp>
    </p:spTree>
    <p:extLst>
      <p:ext uri="{BB962C8B-B14F-4D97-AF65-F5344CB8AC3E}">
        <p14:creationId xmlns:p14="http://schemas.microsoft.com/office/powerpoint/2010/main" val="148446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3786-93D1-1074-3F41-E71900DCA3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E144AC-B3FD-413E-CE64-9689CE431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95D5AD-1097-418D-AF9B-FF2EB5269BD3}"/>
              </a:ext>
            </a:extLst>
          </p:cNvPr>
          <p:cNvSpPr>
            <a:spLocks noGrp="1"/>
          </p:cNvSpPr>
          <p:nvPr>
            <p:ph type="dt" sz="half" idx="10"/>
          </p:nvPr>
        </p:nvSpPr>
        <p:spPr/>
        <p:txBody>
          <a:bodyPr/>
          <a:lstStyle/>
          <a:p>
            <a:fld id="{63043F0F-BA8F-49CB-A49F-2822A2FC982D}" type="datetimeFigureOut">
              <a:rPr lang="en-GB" smtClean="0"/>
              <a:t>30/09/2022</a:t>
            </a:fld>
            <a:endParaRPr lang="en-GB"/>
          </a:p>
        </p:txBody>
      </p:sp>
      <p:sp>
        <p:nvSpPr>
          <p:cNvPr id="5" name="Footer Placeholder 4">
            <a:extLst>
              <a:ext uri="{FF2B5EF4-FFF2-40B4-BE49-F238E27FC236}">
                <a16:creationId xmlns:a16="http://schemas.microsoft.com/office/drawing/2014/main" id="{C6BF70F6-2297-7B29-85F4-33776705F1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6939E-3D72-18BB-4240-53F103C3D46D}"/>
              </a:ext>
            </a:extLst>
          </p:cNvPr>
          <p:cNvSpPr>
            <a:spLocks noGrp="1"/>
          </p:cNvSpPr>
          <p:nvPr>
            <p:ph type="sldNum" sz="quarter" idx="12"/>
          </p:nvPr>
        </p:nvSpPr>
        <p:spPr/>
        <p:txBody>
          <a:bodyPr/>
          <a:lstStyle/>
          <a:p>
            <a:fld id="{1037A2CC-EEA3-4169-A902-53B3E48A4F53}" type="slidenum">
              <a:rPr lang="en-GB" smtClean="0"/>
              <a:t>‹#›</a:t>
            </a:fld>
            <a:endParaRPr lang="en-GB"/>
          </a:p>
        </p:txBody>
      </p:sp>
    </p:spTree>
    <p:extLst>
      <p:ext uri="{BB962C8B-B14F-4D97-AF65-F5344CB8AC3E}">
        <p14:creationId xmlns:p14="http://schemas.microsoft.com/office/powerpoint/2010/main" val="297677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44114E-F001-BD9A-C223-B0186CCDFF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307BFE-2586-A485-8BE8-ECBAB87703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50470-6F51-3583-B619-553FAEBCD500}"/>
              </a:ext>
            </a:extLst>
          </p:cNvPr>
          <p:cNvSpPr>
            <a:spLocks noGrp="1"/>
          </p:cNvSpPr>
          <p:nvPr>
            <p:ph type="dt" sz="half" idx="10"/>
          </p:nvPr>
        </p:nvSpPr>
        <p:spPr/>
        <p:txBody>
          <a:bodyPr/>
          <a:lstStyle/>
          <a:p>
            <a:fld id="{63043F0F-BA8F-49CB-A49F-2822A2FC982D}" type="datetimeFigureOut">
              <a:rPr lang="en-GB" smtClean="0"/>
              <a:t>30/09/2022</a:t>
            </a:fld>
            <a:endParaRPr lang="en-GB"/>
          </a:p>
        </p:txBody>
      </p:sp>
      <p:sp>
        <p:nvSpPr>
          <p:cNvPr id="5" name="Footer Placeholder 4">
            <a:extLst>
              <a:ext uri="{FF2B5EF4-FFF2-40B4-BE49-F238E27FC236}">
                <a16:creationId xmlns:a16="http://schemas.microsoft.com/office/drawing/2014/main" id="{B832513E-FF9B-8579-9A64-B8BB9D6F29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990879-8ECB-A75F-783C-E2E80B9D4036}"/>
              </a:ext>
            </a:extLst>
          </p:cNvPr>
          <p:cNvSpPr>
            <a:spLocks noGrp="1"/>
          </p:cNvSpPr>
          <p:nvPr>
            <p:ph type="sldNum" sz="quarter" idx="12"/>
          </p:nvPr>
        </p:nvSpPr>
        <p:spPr/>
        <p:txBody>
          <a:bodyPr/>
          <a:lstStyle/>
          <a:p>
            <a:fld id="{1037A2CC-EEA3-4169-A902-53B3E48A4F53}" type="slidenum">
              <a:rPr lang="en-GB" smtClean="0"/>
              <a:t>‹#›</a:t>
            </a:fld>
            <a:endParaRPr lang="en-GB"/>
          </a:p>
        </p:txBody>
      </p:sp>
    </p:spTree>
    <p:extLst>
      <p:ext uri="{BB962C8B-B14F-4D97-AF65-F5344CB8AC3E}">
        <p14:creationId xmlns:p14="http://schemas.microsoft.com/office/powerpoint/2010/main" val="128142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iangle layout 2">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2C550-AC9B-4B07-9C5F-4E91AAC52A24}"/>
              </a:ext>
            </a:extLst>
          </p:cNvPr>
          <p:cNvSpPr/>
          <p:nvPr userDrawn="1"/>
        </p:nvSpPr>
        <p:spPr>
          <a:xfrm>
            <a:off x="7461381" y="-9940"/>
            <a:ext cx="4730619" cy="6867933"/>
          </a:xfrm>
          <a:custGeom>
            <a:avLst/>
            <a:gdLst>
              <a:gd name="connsiteX0" fmla="*/ 0 w 4730619"/>
              <a:gd name="connsiteY0" fmla="*/ 0 h 6857994"/>
              <a:gd name="connsiteX1" fmla="*/ 4730619 w 4730619"/>
              <a:gd name="connsiteY1" fmla="*/ 0 h 6857994"/>
              <a:gd name="connsiteX2" fmla="*/ 4730619 w 4730619"/>
              <a:gd name="connsiteY2" fmla="*/ 6857994 h 6857994"/>
              <a:gd name="connsiteX3" fmla="*/ 0 w 4730619"/>
              <a:gd name="connsiteY3" fmla="*/ 6857994 h 6857994"/>
              <a:gd name="connsiteX4" fmla="*/ 0 w 4730619"/>
              <a:gd name="connsiteY4" fmla="*/ 0 h 6857994"/>
              <a:gd name="connsiteX0" fmla="*/ 1431235 w 4730619"/>
              <a:gd name="connsiteY0" fmla="*/ 9939 h 6857994"/>
              <a:gd name="connsiteX1" fmla="*/ 4730619 w 4730619"/>
              <a:gd name="connsiteY1" fmla="*/ 0 h 6857994"/>
              <a:gd name="connsiteX2" fmla="*/ 4730619 w 4730619"/>
              <a:gd name="connsiteY2" fmla="*/ 6857994 h 6857994"/>
              <a:gd name="connsiteX3" fmla="*/ 0 w 4730619"/>
              <a:gd name="connsiteY3" fmla="*/ 6857994 h 6857994"/>
              <a:gd name="connsiteX4" fmla="*/ 1431235 w 4730619"/>
              <a:gd name="connsiteY4" fmla="*/ 9939 h 6857994"/>
              <a:gd name="connsiteX0" fmla="*/ 1441174 w 4730619"/>
              <a:gd name="connsiteY0" fmla="*/ 0 h 6867933"/>
              <a:gd name="connsiteX1" fmla="*/ 4730619 w 4730619"/>
              <a:gd name="connsiteY1" fmla="*/ 9939 h 6867933"/>
              <a:gd name="connsiteX2" fmla="*/ 4730619 w 4730619"/>
              <a:gd name="connsiteY2" fmla="*/ 6867933 h 6867933"/>
              <a:gd name="connsiteX3" fmla="*/ 0 w 4730619"/>
              <a:gd name="connsiteY3" fmla="*/ 6867933 h 6867933"/>
              <a:gd name="connsiteX4" fmla="*/ 1441174 w 4730619"/>
              <a:gd name="connsiteY4" fmla="*/ 0 h 686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0619" h="6867933">
                <a:moveTo>
                  <a:pt x="1441174" y="0"/>
                </a:moveTo>
                <a:lnTo>
                  <a:pt x="4730619" y="9939"/>
                </a:lnTo>
                <a:lnTo>
                  <a:pt x="4730619" y="6867933"/>
                </a:lnTo>
                <a:lnTo>
                  <a:pt x="0" y="6867933"/>
                </a:lnTo>
                <a:lnTo>
                  <a:pt x="1441174" y="0"/>
                </a:lnTo>
                <a:close/>
              </a:path>
            </a:pathLst>
          </a:custGeom>
          <a:solidFill>
            <a:srgbClr val="A3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065D841-E4A8-4FE2-8E32-B527F6C106D6}"/>
              </a:ext>
            </a:extLst>
          </p:cNvPr>
          <p:cNvSpPr>
            <a:spLocks noGrp="1"/>
          </p:cNvSpPr>
          <p:nvPr>
            <p:ph type="title"/>
          </p:nvPr>
        </p:nvSpPr>
        <p:spPr>
          <a:xfrm>
            <a:off x="838200" y="597437"/>
            <a:ext cx="8966812" cy="733398"/>
          </a:xfrm>
        </p:spPr>
        <p:txBody>
          <a:bodyPr anchor="b">
            <a:normAutofit/>
          </a:bodyPr>
          <a:lstStyle>
            <a:lvl1pPr>
              <a:defRPr sz="2800">
                <a:solidFill>
                  <a:srgbClr val="A3213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0CE572-C11F-48DB-BC73-CBA1082D7248}"/>
              </a:ext>
            </a:extLst>
          </p:cNvPr>
          <p:cNvSpPr>
            <a:spLocks noGrp="1"/>
          </p:cNvSpPr>
          <p:nvPr>
            <p:ph idx="1" hasCustomPrompt="1"/>
          </p:nvPr>
        </p:nvSpPr>
        <p:spPr>
          <a:xfrm>
            <a:off x="838199" y="1624107"/>
            <a:ext cx="6623182" cy="4351338"/>
          </a:xfrm>
        </p:spPr>
        <p:txBody>
          <a:bodyPr/>
          <a:lstStyle>
            <a:lvl1pPr marL="0" marR="0" indent="0" algn="l" defTabSz="540000" rtl="0" eaLnBrk="1" fontAlgn="auto" latinLnBrk="0" hangingPunct="1">
              <a:lnSpc>
                <a:spcPts val="2600"/>
              </a:lnSpc>
              <a:spcBef>
                <a:spcPts val="0"/>
              </a:spcBef>
              <a:spcAft>
                <a:spcPts val="1500"/>
              </a:spcAft>
              <a:buClrTx/>
              <a:buSzTx/>
              <a:buFont typeface="Arial" panose="020B0604020202020204" pitchFamily="34" charset="0"/>
              <a:buNone/>
              <a:tabLst/>
              <a:defRPr sz="2200">
                <a:solidFill>
                  <a:schemeClr val="tx1"/>
                </a:solidFill>
              </a:defRPr>
            </a:lvl1pPr>
            <a:lvl2pPr defTabSz="540000">
              <a:lnSpc>
                <a:spcPts val="2600"/>
              </a:lnSpc>
              <a:spcAft>
                <a:spcPts val="1500"/>
              </a:spcAft>
              <a:defRPr sz="2000">
                <a:solidFill>
                  <a:schemeClr val="tx1"/>
                </a:solidFill>
              </a:defRPr>
            </a:lvl2pPr>
            <a:lvl3pPr defTabSz="540000">
              <a:lnSpc>
                <a:spcPts val="2600"/>
              </a:lnSpc>
              <a:spcAft>
                <a:spcPts val="1500"/>
              </a:spcAft>
              <a:defRPr sz="1800">
                <a:solidFill>
                  <a:schemeClr val="tx1"/>
                </a:solidFill>
              </a:defRPr>
            </a:lvl3pPr>
            <a:lvl4pPr defTabSz="540000">
              <a:lnSpc>
                <a:spcPts val="2600"/>
              </a:lnSpc>
              <a:spcAft>
                <a:spcPts val="1500"/>
              </a:spcAft>
              <a:defRPr sz="1600">
                <a:solidFill>
                  <a:schemeClr val="tx1"/>
                </a:solidFill>
              </a:defRPr>
            </a:lvl4pPr>
            <a:lvl5pPr defTabSz="540000">
              <a:lnSpc>
                <a:spcPts val="2600"/>
              </a:lnSpc>
              <a:spcAft>
                <a:spcPts val="1500"/>
              </a:spcAft>
              <a:defRPr sz="1400">
                <a:solidFill>
                  <a:schemeClr val="tx1"/>
                </a:solidFill>
              </a:defRPr>
            </a:lvl5pPr>
          </a:lstStyle>
          <a:p>
            <a:pPr marL="0" marR="0" lvl="0" indent="0" algn="l" defTabSz="540000" rtl="0" eaLnBrk="1" fontAlgn="auto" latinLnBrk="0" hangingPunct="1">
              <a:lnSpc>
                <a:spcPts val="3000"/>
              </a:lnSpc>
              <a:spcBef>
                <a:spcPts val="0"/>
              </a:spcBef>
              <a:spcAft>
                <a:spcPts val="1500"/>
              </a:spcAft>
              <a:buClrTx/>
              <a:buSzTx/>
              <a:buFont typeface="Arial" panose="020B0604020202020204" pitchFamily="34" charset="0"/>
              <a:buNone/>
              <a:tabLst/>
              <a:defRPr/>
            </a:pPr>
            <a:r>
              <a:rPr lang="en-GB" sz="2400">
                <a:solidFill>
                  <a:srgbClr val="A72140"/>
                </a:solidFill>
                <a:latin typeface="ZDingbats" panose="05000600020000020004" pitchFamily="2" charset="0"/>
              </a:rPr>
              <a:t>n	</a:t>
            </a:r>
            <a:r>
              <a:rPr lang="en-US"/>
              <a:t>Click to add text, use Zapf dingbat (n) </a:t>
            </a:r>
            <a:br>
              <a:rPr lang="en-US"/>
            </a:br>
            <a:r>
              <a:rPr lang="en-US"/>
              <a:t>	for bullet</a:t>
            </a:r>
          </a:p>
          <a:p>
            <a:pPr lvl="1"/>
            <a:r>
              <a:rPr lang="en-US"/>
              <a:t>	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947738" y="6356350"/>
            <a:ext cx="2743200" cy="365125"/>
          </a:xfrm>
        </p:spPr>
        <p:txBody>
          <a:bodyPr/>
          <a:lstStyle/>
          <a:p>
            <a:fld id="{AA8C285C-2B18-417F-B719-3BF88F91B62F}" type="datetimeFigureOut">
              <a:rPr lang="en-GB" smtClean="0"/>
              <a:t>30/09/2022</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407954"/>
            <a:ext cx="12192000" cy="0"/>
          </a:xfrm>
          <a:prstGeom prst="line">
            <a:avLst/>
          </a:prstGeom>
          <a:ln w="19050">
            <a:solidFill>
              <a:srgbClr val="A32136"/>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E34DDAF9-E5D2-4830-A323-6FE476CC6488}"/>
              </a:ext>
            </a:extLst>
          </p:cNvPr>
          <p:cNvSpPr>
            <a:spLocks noGrp="1"/>
          </p:cNvSpPr>
          <p:nvPr>
            <p:ph type="pic" sz="quarter" idx="14"/>
          </p:nvPr>
        </p:nvSpPr>
        <p:spPr>
          <a:xfrm>
            <a:off x="7620000" y="1631826"/>
            <a:ext cx="3708400" cy="3679535"/>
          </a:xfrm>
          <a:solidFill>
            <a:schemeClr val="bg1"/>
          </a:solidFill>
        </p:spPr>
        <p:txBody>
          <a:bodyPr/>
          <a:lstStyle/>
          <a:p>
            <a:endParaRPr lang="en-GB"/>
          </a:p>
        </p:txBody>
      </p:sp>
      <p:cxnSp>
        <p:nvCxnSpPr>
          <p:cNvPr id="18" name="Straight Connector 17">
            <a:extLst>
              <a:ext uri="{FF2B5EF4-FFF2-40B4-BE49-F238E27FC236}">
                <a16:creationId xmlns:a16="http://schemas.microsoft.com/office/drawing/2014/main" id="{B355D79F-8197-4BE6-A367-543184B99BB0}"/>
              </a:ext>
            </a:extLst>
          </p:cNvPr>
          <p:cNvCxnSpPr>
            <a:cxnSpLocks/>
          </p:cNvCxnSpPr>
          <p:nvPr userDrawn="1"/>
        </p:nvCxnSpPr>
        <p:spPr>
          <a:xfrm>
            <a:off x="8602993" y="1407954"/>
            <a:ext cx="122082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descr="HSE Logo White.psd">
            <a:extLst>
              <a:ext uri="{FF2B5EF4-FFF2-40B4-BE49-F238E27FC236}">
                <a16:creationId xmlns:a16="http://schemas.microsoft.com/office/drawing/2014/main" id="{7B5627F8-4078-4F6A-9652-56FE9F2F8A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0896" y="469487"/>
            <a:ext cx="730579" cy="733398"/>
          </a:xfrm>
          <a:prstGeom prst="rect">
            <a:avLst/>
          </a:prstGeom>
        </p:spPr>
      </p:pic>
      <p:pic>
        <p:nvPicPr>
          <p:cNvPr id="20" name="Picture 19">
            <a:extLst>
              <a:ext uri="{FF2B5EF4-FFF2-40B4-BE49-F238E27FC236}">
                <a16:creationId xmlns:a16="http://schemas.microsoft.com/office/drawing/2014/main" id="{342F40E3-1B4F-4762-9A92-0673A5D864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5219" b="54246"/>
          <a:stretch/>
        </p:blipFill>
        <p:spPr>
          <a:xfrm>
            <a:off x="8877281" y="275355"/>
            <a:ext cx="1595132" cy="1033301"/>
          </a:xfrm>
          <a:prstGeom prst="rect">
            <a:avLst/>
          </a:prstGeom>
        </p:spPr>
      </p:pic>
    </p:spTree>
    <p:extLst>
      <p:ext uri="{BB962C8B-B14F-4D97-AF65-F5344CB8AC3E}">
        <p14:creationId xmlns:p14="http://schemas.microsoft.com/office/powerpoint/2010/main" val="548282999"/>
      </p:ext>
    </p:extLst>
  </p:cSld>
  <p:clrMapOvr>
    <a:masterClrMapping/>
  </p:clrMapOvr>
  <p:extLst>
    <p:ext uri="{DCECCB84-F9BA-43D5-87BE-67443E8EF086}">
      <p15:sldGuideLst xmlns:p15="http://schemas.microsoft.com/office/powerpoint/2012/main">
        <p15:guide id="1" orient="horz" pos="2183">
          <p15:clr>
            <a:srgbClr val="FBAE40"/>
          </p15:clr>
        </p15:guide>
        <p15:guide id="2" pos="597">
          <p15:clr>
            <a:srgbClr val="FBAE40"/>
          </p15:clr>
        </p15:guide>
        <p15:guide id="3" orient="horz" pos="300">
          <p15:clr>
            <a:srgbClr val="FBAE40"/>
          </p15:clr>
        </p15:guide>
        <p15:guide id="4" orient="horz" pos="754">
          <p15:clr>
            <a:srgbClr val="FBAE40"/>
          </p15:clr>
        </p15:guide>
        <p15:guide id="5" pos="5609">
          <p15:clr>
            <a:srgbClr val="FBAE40"/>
          </p15:clr>
        </p15:guide>
        <p15:guide id="6" pos="47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riangle layout 1">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Isosceles Triangle 6">
            <a:extLst>
              <a:ext uri="{FF2B5EF4-FFF2-40B4-BE49-F238E27FC236}">
                <a16:creationId xmlns:a16="http://schemas.microsoft.com/office/drawing/2014/main" id="{88FB792C-04B4-477A-BDC3-FF3725DC4FCD}"/>
              </a:ext>
            </a:extLst>
          </p:cNvPr>
          <p:cNvSpPr/>
          <p:nvPr userDrawn="1"/>
        </p:nvSpPr>
        <p:spPr>
          <a:xfrm>
            <a:off x="6013664" y="1624014"/>
            <a:ext cx="6224756" cy="5270656"/>
          </a:xfrm>
          <a:custGeom>
            <a:avLst/>
            <a:gdLst>
              <a:gd name="connsiteX0" fmla="*/ 0 w 6385043"/>
              <a:gd name="connsiteY0" fmla="*/ 5504347 h 5504347"/>
              <a:gd name="connsiteX1" fmla="*/ 3192522 w 6385043"/>
              <a:gd name="connsiteY1" fmla="*/ 0 h 5504347"/>
              <a:gd name="connsiteX2" fmla="*/ 6385043 w 6385043"/>
              <a:gd name="connsiteY2" fmla="*/ 5504347 h 5504347"/>
              <a:gd name="connsiteX3" fmla="*/ 0 w 6385043"/>
              <a:gd name="connsiteY3" fmla="*/ 5504347 h 5504347"/>
              <a:gd name="connsiteX0" fmla="*/ 0 w 6385043"/>
              <a:gd name="connsiteY0" fmla="*/ 5406375 h 5406375"/>
              <a:gd name="connsiteX1" fmla="*/ 6343936 w 6385043"/>
              <a:gd name="connsiteY1" fmla="*/ 0 h 5406375"/>
              <a:gd name="connsiteX2" fmla="*/ 6385043 w 6385043"/>
              <a:gd name="connsiteY2" fmla="*/ 5406375 h 5406375"/>
              <a:gd name="connsiteX3" fmla="*/ 0 w 6385043"/>
              <a:gd name="connsiteY3" fmla="*/ 5406375 h 5406375"/>
            </a:gdLst>
            <a:ahLst/>
            <a:cxnLst>
              <a:cxn ang="0">
                <a:pos x="connsiteX0" y="connsiteY0"/>
              </a:cxn>
              <a:cxn ang="0">
                <a:pos x="connsiteX1" y="connsiteY1"/>
              </a:cxn>
              <a:cxn ang="0">
                <a:pos x="connsiteX2" y="connsiteY2"/>
              </a:cxn>
              <a:cxn ang="0">
                <a:pos x="connsiteX3" y="connsiteY3"/>
              </a:cxn>
            </a:cxnLst>
            <a:rect l="l" t="t" r="r" b="b"/>
            <a:pathLst>
              <a:path w="6385043" h="5406375">
                <a:moveTo>
                  <a:pt x="0" y="5406375"/>
                </a:moveTo>
                <a:lnTo>
                  <a:pt x="6343936" y="0"/>
                </a:lnTo>
                <a:lnTo>
                  <a:pt x="6385043" y="5406375"/>
                </a:lnTo>
                <a:lnTo>
                  <a:pt x="0" y="5406375"/>
                </a:lnTo>
                <a:close/>
              </a:path>
            </a:pathLst>
          </a:custGeom>
          <a:solidFill>
            <a:srgbClr val="A3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065D841-E4A8-4FE2-8E32-B527F6C106D6}"/>
              </a:ext>
            </a:extLst>
          </p:cNvPr>
          <p:cNvSpPr>
            <a:spLocks noGrp="1"/>
          </p:cNvSpPr>
          <p:nvPr>
            <p:ph type="title"/>
          </p:nvPr>
        </p:nvSpPr>
        <p:spPr>
          <a:xfrm>
            <a:off x="838200" y="597437"/>
            <a:ext cx="8966812" cy="733398"/>
          </a:xfrm>
        </p:spPr>
        <p:txBody>
          <a:bodyPr anchor="b">
            <a:normAutofit/>
          </a:bodyPr>
          <a:lstStyle>
            <a:lvl1pPr>
              <a:defRPr sz="2800">
                <a:solidFill>
                  <a:srgbClr val="A3213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0CE572-C11F-48DB-BC73-CBA1082D7248}"/>
              </a:ext>
            </a:extLst>
          </p:cNvPr>
          <p:cNvSpPr>
            <a:spLocks noGrp="1"/>
          </p:cNvSpPr>
          <p:nvPr>
            <p:ph idx="1" hasCustomPrompt="1"/>
          </p:nvPr>
        </p:nvSpPr>
        <p:spPr>
          <a:xfrm>
            <a:off x="838200" y="1624107"/>
            <a:ext cx="9601162" cy="4351338"/>
          </a:xfrm>
        </p:spPr>
        <p:txBody>
          <a:bodyPr/>
          <a:lstStyle>
            <a:lvl1pPr marL="0" marR="0" indent="0" algn="l" defTabSz="540000" rtl="0" eaLnBrk="1" fontAlgn="auto" latinLnBrk="0" hangingPunct="1">
              <a:lnSpc>
                <a:spcPts val="2600"/>
              </a:lnSpc>
              <a:spcBef>
                <a:spcPts val="0"/>
              </a:spcBef>
              <a:spcAft>
                <a:spcPts val="1300"/>
              </a:spcAft>
              <a:buClrTx/>
              <a:buSzTx/>
              <a:buFont typeface="Arial" panose="020B0604020202020204" pitchFamily="34" charset="0"/>
              <a:buNone/>
              <a:tabLst/>
              <a:defRPr sz="2200">
                <a:solidFill>
                  <a:schemeClr val="tx1"/>
                </a:solidFill>
              </a:defRPr>
            </a:lvl1pPr>
            <a:lvl2pPr defTabSz="540000">
              <a:lnSpc>
                <a:spcPts val="2600"/>
              </a:lnSpc>
              <a:spcAft>
                <a:spcPts val="1300"/>
              </a:spcAft>
              <a:defRPr sz="2000">
                <a:solidFill>
                  <a:schemeClr val="tx1"/>
                </a:solidFill>
              </a:defRPr>
            </a:lvl2pPr>
            <a:lvl3pPr defTabSz="540000">
              <a:lnSpc>
                <a:spcPts val="2600"/>
              </a:lnSpc>
              <a:spcAft>
                <a:spcPts val="1300"/>
              </a:spcAft>
              <a:defRPr sz="1800">
                <a:solidFill>
                  <a:schemeClr val="tx1"/>
                </a:solidFill>
              </a:defRPr>
            </a:lvl3pPr>
            <a:lvl4pPr defTabSz="540000">
              <a:lnSpc>
                <a:spcPts val="2600"/>
              </a:lnSpc>
              <a:spcAft>
                <a:spcPts val="1300"/>
              </a:spcAft>
              <a:defRPr sz="1600">
                <a:solidFill>
                  <a:schemeClr val="tx1"/>
                </a:solidFill>
              </a:defRPr>
            </a:lvl4pPr>
            <a:lvl5pPr defTabSz="540000">
              <a:lnSpc>
                <a:spcPts val="2600"/>
              </a:lnSpc>
              <a:spcAft>
                <a:spcPts val="1300"/>
              </a:spcAft>
              <a:defRPr sz="1400">
                <a:solidFill>
                  <a:schemeClr val="tx1"/>
                </a:solidFill>
              </a:defRPr>
            </a:lvl5pPr>
          </a:lstStyle>
          <a:p>
            <a:pPr marL="0" marR="0" lvl="0" indent="0" algn="l" defTabSz="540000" rtl="0" eaLnBrk="1" fontAlgn="auto" latinLnBrk="0" hangingPunct="1">
              <a:lnSpc>
                <a:spcPts val="3000"/>
              </a:lnSpc>
              <a:spcBef>
                <a:spcPts val="0"/>
              </a:spcBef>
              <a:spcAft>
                <a:spcPts val="1500"/>
              </a:spcAft>
              <a:buClrTx/>
              <a:buSzTx/>
              <a:buFont typeface="Arial" panose="020B0604020202020204" pitchFamily="34" charset="0"/>
              <a:buNone/>
              <a:tabLst/>
              <a:defRPr/>
            </a:pPr>
            <a:r>
              <a:rPr lang="en-GB" sz="2400">
                <a:solidFill>
                  <a:srgbClr val="A72140"/>
                </a:solidFill>
                <a:latin typeface="ZDingbats" panose="05000600020000020004" pitchFamily="2" charset="0"/>
              </a:rPr>
              <a:t>n	</a:t>
            </a:r>
            <a:r>
              <a:rPr lang="en-US"/>
              <a:t>Click to add text, use Zapf dingbat (n) for bullet</a:t>
            </a:r>
          </a:p>
          <a:p>
            <a:pPr lvl="1"/>
            <a:r>
              <a:rPr lang="en-US"/>
              <a:t>	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947738" y="6356350"/>
            <a:ext cx="2743200" cy="365125"/>
          </a:xfrm>
        </p:spPr>
        <p:txBody>
          <a:bodyPr/>
          <a:lstStyle/>
          <a:p>
            <a:fld id="{AA8C285C-2B18-417F-B719-3BF88F91B62F}" type="datetimeFigureOut">
              <a:rPr lang="en-GB" smtClean="0"/>
              <a:t>30/09/2022</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407954"/>
            <a:ext cx="12192000" cy="0"/>
          </a:xfrm>
          <a:prstGeom prst="line">
            <a:avLst/>
          </a:prstGeom>
          <a:ln w="19050">
            <a:solidFill>
              <a:srgbClr val="A32136"/>
            </a:solidFill>
          </a:ln>
        </p:spPr>
        <p:style>
          <a:lnRef idx="1">
            <a:schemeClr val="accent1"/>
          </a:lnRef>
          <a:fillRef idx="0">
            <a:schemeClr val="accent1"/>
          </a:fillRef>
          <a:effectRef idx="0">
            <a:schemeClr val="accent1"/>
          </a:effectRef>
          <a:fontRef idx="minor">
            <a:schemeClr val="tx1"/>
          </a:fontRef>
        </p:style>
      </p:cxnSp>
      <p:pic>
        <p:nvPicPr>
          <p:cNvPr id="11" name="Picture 10" descr="HSE Logo.png">
            <a:extLst>
              <a:ext uri="{FF2B5EF4-FFF2-40B4-BE49-F238E27FC236}">
                <a16:creationId xmlns:a16="http://schemas.microsoft.com/office/drawing/2014/main" id="{5DB0BA4E-58F2-4198-8814-01297384B6F8}"/>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10000" b="90000" l="10000" r="90000">
                        <a14:foregroundMark x1="65254" y1="33616" x2="65254" y2="33616"/>
                        <a14:foregroundMark x1="77119" y1="79096" x2="77119" y2="79096"/>
                        <a14:foregroundMark x1="51412" y1="81073" x2="51412" y2="81073"/>
                        <a14:foregroundMark x1="75141" y1="15819" x2="75141" y2="15819"/>
                        <a14:foregroundMark x1="15819" y1="77119" x2="15819" y2="77119"/>
                        <a14:foregroundMark x1="45480" y1="71186" x2="45480" y2="71186"/>
                        <a14:foregroundMark x1="69209" y1="69209" x2="69209" y2="69209"/>
                      </a14:backgroundRemoval>
                    </a14:imgEffect>
                  </a14:imgLayer>
                </a14:imgProps>
              </a:ext>
              <a:ext uri="{28A0092B-C50C-407E-A947-70E740481C1C}">
                <a14:useLocalDpi xmlns:a14="http://schemas.microsoft.com/office/drawing/2010/main"/>
              </a:ext>
            </a:extLst>
          </a:blip>
          <a:stretch>
            <a:fillRect/>
          </a:stretch>
        </p:blipFill>
        <p:spPr>
          <a:xfrm>
            <a:off x="10439362" y="337189"/>
            <a:ext cx="993646" cy="993646"/>
          </a:xfrm>
          <a:prstGeom prst="rect">
            <a:avLst/>
          </a:prstGeom>
        </p:spPr>
      </p:pic>
      <p:pic>
        <p:nvPicPr>
          <p:cNvPr id="12" name="Picture 11">
            <a:extLst>
              <a:ext uri="{FF2B5EF4-FFF2-40B4-BE49-F238E27FC236}">
                <a16:creationId xmlns:a16="http://schemas.microsoft.com/office/drawing/2014/main" id="{B13A91F8-1ACD-4BF8-93E9-F9218FA03C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52792"/>
          <a:stretch/>
        </p:blipFill>
        <p:spPr>
          <a:xfrm>
            <a:off x="8877281" y="396677"/>
            <a:ext cx="1595132" cy="956976"/>
          </a:xfrm>
          <a:prstGeom prst="rect">
            <a:avLst/>
          </a:prstGeom>
        </p:spPr>
      </p:pic>
      <p:sp>
        <p:nvSpPr>
          <p:cNvPr id="17" name="Picture Placeholder 16">
            <a:extLst>
              <a:ext uri="{FF2B5EF4-FFF2-40B4-BE49-F238E27FC236}">
                <a16:creationId xmlns:a16="http://schemas.microsoft.com/office/drawing/2014/main" id="{7CC2AE5E-8E42-4EE2-A532-E03E528985DD}"/>
              </a:ext>
            </a:extLst>
          </p:cNvPr>
          <p:cNvSpPr>
            <a:spLocks noGrp="1"/>
          </p:cNvSpPr>
          <p:nvPr>
            <p:ph type="pic" sz="quarter" idx="14"/>
          </p:nvPr>
        </p:nvSpPr>
        <p:spPr>
          <a:xfrm>
            <a:off x="7966075" y="1624014"/>
            <a:ext cx="3387725" cy="3609880"/>
          </a:xfrm>
          <a:solidFill>
            <a:schemeClr val="bg1"/>
          </a:solidFill>
        </p:spPr>
        <p:txBody>
          <a:bodyPr/>
          <a:lstStyle/>
          <a:p>
            <a:endParaRPr lang="en-GB"/>
          </a:p>
        </p:txBody>
      </p:sp>
    </p:spTree>
    <p:extLst>
      <p:ext uri="{BB962C8B-B14F-4D97-AF65-F5344CB8AC3E}">
        <p14:creationId xmlns:p14="http://schemas.microsoft.com/office/powerpoint/2010/main" val="1866975950"/>
      </p:ext>
    </p:extLst>
  </p:cSld>
  <p:clrMapOvr>
    <a:masterClrMapping/>
  </p:clrMapOvr>
  <p:extLst>
    <p:ext uri="{DCECCB84-F9BA-43D5-87BE-67443E8EF086}">
      <p15:sldGuideLst xmlns:p15="http://schemas.microsoft.com/office/powerpoint/2012/main">
        <p15:guide id="1" orient="horz" pos="2183">
          <p15:clr>
            <a:srgbClr val="FBAE40"/>
          </p15:clr>
        </p15:guide>
        <p15:guide id="2" pos="597">
          <p15:clr>
            <a:srgbClr val="FBAE40"/>
          </p15:clr>
        </p15:guide>
        <p15:guide id="3" orient="horz" pos="300">
          <p15:clr>
            <a:srgbClr val="FBAE40"/>
          </p15:clr>
        </p15:guide>
        <p15:guide id="4" orient="horz" pos="75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riangle layout 3">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1ED2A8-FACE-4E2B-B990-98CB94D4BDF7}"/>
              </a:ext>
            </a:extLst>
          </p:cNvPr>
          <p:cNvSpPr/>
          <p:nvPr userDrawn="1"/>
        </p:nvSpPr>
        <p:spPr>
          <a:xfrm>
            <a:off x="6534281" y="1"/>
            <a:ext cx="5695068" cy="6867054"/>
          </a:xfrm>
          <a:custGeom>
            <a:avLst/>
            <a:gdLst>
              <a:gd name="connsiteX0" fmla="*/ 0 w 5695068"/>
              <a:gd name="connsiteY0" fmla="*/ 0 h 6858001"/>
              <a:gd name="connsiteX1" fmla="*/ 5695068 w 5695068"/>
              <a:gd name="connsiteY1" fmla="*/ 0 h 6858001"/>
              <a:gd name="connsiteX2" fmla="*/ 5695068 w 5695068"/>
              <a:gd name="connsiteY2" fmla="*/ 6858001 h 6858001"/>
              <a:gd name="connsiteX3" fmla="*/ 0 w 5695068"/>
              <a:gd name="connsiteY3" fmla="*/ 6858001 h 6858001"/>
              <a:gd name="connsiteX4" fmla="*/ 0 w 5695068"/>
              <a:gd name="connsiteY4" fmla="*/ 0 h 6858001"/>
              <a:gd name="connsiteX0" fmla="*/ 0 w 5695068"/>
              <a:gd name="connsiteY0" fmla="*/ 0 h 6867054"/>
              <a:gd name="connsiteX1" fmla="*/ 5695068 w 5695068"/>
              <a:gd name="connsiteY1" fmla="*/ 0 h 6867054"/>
              <a:gd name="connsiteX2" fmla="*/ 5695068 w 5695068"/>
              <a:gd name="connsiteY2" fmla="*/ 6858001 h 6867054"/>
              <a:gd name="connsiteX3" fmla="*/ 4581053 w 5695068"/>
              <a:gd name="connsiteY3" fmla="*/ 6867054 h 6867054"/>
              <a:gd name="connsiteX4" fmla="*/ 0 w 5695068"/>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5068" h="6867054">
                <a:moveTo>
                  <a:pt x="0" y="0"/>
                </a:moveTo>
                <a:lnTo>
                  <a:pt x="5695068" y="0"/>
                </a:lnTo>
                <a:lnTo>
                  <a:pt x="5695068" y="6858001"/>
                </a:lnTo>
                <a:lnTo>
                  <a:pt x="4581053" y="6867054"/>
                </a:lnTo>
                <a:lnTo>
                  <a:pt x="0" y="0"/>
                </a:lnTo>
                <a:close/>
              </a:path>
            </a:pathLst>
          </a:custGeom>
          <a:solidFill>
            <a:srgbClr val="A3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065D841-E4A8-4FE2-8E32-B527F6C106D6}"/>
              </a:ext>
            </a:extLst>
          </p:cNvPr>
          <p:cNvSpPr>
            <a:spLocks noGrp="1"/>
          </p:cNvSpPr>
          <p:nvPr>
            <p:ph type="title"/>
          </p:nvPr>
        </p:nvSpPr>
        <p:spPr>
          <a:xfrm>
            <a:off x="838200" y="597437"/>
            <a:ext cx="8966812" cy="733398"/>
          </a:xfrm>
        </p:spPr>
        <p:txBody>
          <a:bodyPr anchor="b">
            <a:normAutofit/>
          </a:bodyPr>
          <a:lstStyle>
            <a:lvl1pPr>
              <a:defRPr sz="2800">
                <a:solidFill>
                  <a:srgbClr val="A3213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0CE572-C11F-48DB-BC73-CBA1082D7248}"/>
              </a:ext>
            </a:extLst>
          </p:cNvPr>
          <p:cNvSpPr>
            <a:spLocks noGrp="1"/>
          </p:cNvSpPr>
          <p:nvPr>
            <p:ph idx="1" hasCustomPrompt="1"/>
          </p:nvPr>
        </p:nvSpPr>
        <p:spPr>
          <a:xfrm>
            <a:off x="838199" y="1624107"/>
            <a:ext cx="6623182" cy="4351338"/>
          </a:xfrm>
        </p:spPr>
        <p:txBody>
          <a:bodyPr/>
          <a:lstStyle>
            <a:lvl1pPr marL="0" marR="0" indent="0" algn="l" defTabSz="540000" rtl="0" eaLnBrk="1" fontAlgn="auto" latinLnBrk="0" hangingPunct="1">
              <a:lnSpc>
                <a:spcPts val="2600"/>
              </a:lnSpc>
              <a:spcBef>
                <a:spcPts val="0"/>
              </a:spcBef>
              <a:spcAft>
                <a:spcPts val="1300"/>
              </a:spcAft>
              <a:buClrTx/>
              <a:buSzTx/>
              <a:buFont typeface="Arial" panose="020B0604020202020204" pitchFamily="34" charset="0"/>
              <a:buNone/>
              <a:tabLst/>
              <a:defRPr sz="2200">
                <a:solidFill>
                  <a:schemeClr val="tx1"/>
                </a:solidFill>
              </a:defRPr>
            </a:lvl1pPr>
            <a:lvl2pPr defTabSz="540000">
              <a:lnSpc>
                <a:spcPts val="2600"/>
              </a:lnSpc>
              <a:spcAft>
                <a:spcPts val="1300"/>
              </a:spcAft>
              <a:defRPr sz="2000">
                <a:solidFill>
                  <a:schemeClr val="tx1"/>
                </a:solidFill>
              </a:defRPr>
            </a:lvl2pPr>
            <a:lvl3pPr defTabSz="540000">
              <a:lnSpc>
                <a:spcPts val="2600"/>
              </a:lnSpc>
              <a:spcAft>
                <a:spcPts val="1300"/>
              </a:spcAft>
              <a:defRPr sz="1800">
                <a:solidFill>
                  <a:schemeClr val="tx1"/>
                </a:solidFill>
              </a:defRPr>
            </a:lvl3pPr>
            <a:lvl4pPr defTabSz="540000">
              <a:lnSpc>
                <a:spcPts val="2600"/>
              </a:lnSpc>
              <a:spcAft>
                <a:spcPts val="1300"/>
              </a:spcAft>
              <a:defRPr sz="1600">
                <a:solidFill>
                  <a:schemeClr val="tx1"/>
                </a:solidFill>
              </a:defRPr>
            </a:lvl4pPr>
            <a:lvl5pPr defTabSz="540000">
              <a:lnSpc>
                <a:spcPts val="2600"/>
              </a:lnSpc>
              <a:spcAft>
                <a:spcPts val="1300"/>
              </a:spcAft>
              <a:defRPr sz="1400">
                <a:solidFill>
                  <a:schemeClr val="tx1"/>
                </a:solidFill>
              </a:defRPr>
            </a:lvl5pPr>
          </a:lstStyle>
          <a:p>
            <a:pPr marL="0" marR="0" lvl="0" indent="0" algn="l" defTabSz="540000" rtl="0" eaLnBrk="1" fontAlgn="auto" latinLnBrk="0" hangingPunct="1">
              <a:lnSpc>
                <a:spcPts val="3000"/>
              </a:lnSpc>
              <a:spcBef>
                <a:spcPts val="0"/>
              </a:spcBef>
              <a:spcAft>
                <a:spcPts val="1500"/>
              </a:spcAft>
              <a:buClrTx/>
              <a:buSzTx/>
              <a:buFont typeface="Arial" panose="020B0604020202020204" pitchFamily="34" charset="0"/>
              <a:buNone/>
              <a:tabLst/>
              <a:defRPr/>
            </a:pPr>
            <a:r>
              <a:rPr lang="en-GB" sz="2400">
                <a:solidFill>
                  <a:srgbClr val="A72140"/>
                </a:solidFill>
                <a:latin typeface="ZDingbats" panose="05000600020000020004" pitchFamily="2" charset="0"/>
              </a:rPr>
              <a:t>n	</a:t>
            </a:r>
            <a:r>
              <a:rPr lang="en-US"/>
              <a:t>Click to add text, use Zapf dingbat (n) </a:t>
            </a:r>
            <a:br>
              <a:rPr lang="en-US"/>
            </a:br>
            <a:r>
              <a:rPr lang="en-US"/>
              <a:t>	for bullet</a:t>
            </a:r>
          </a:p>
          <a:p>
            <a:pPr lvl="1"/>
            <a:r>
              <a:rPr lang="en-US"/>
              <a:t>	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947738" y="6356350"/>
            <a:ext cx="2743200" cy="365125"/>
          </a:xfrm>
        </p:spPr>
        <p:txBody>
          <a:bodyPr/>
          <a:lstStyle/>
          <a:p>
            <a:fld id="{AA8C285C-2B18-417F-B719-3BF88F91B62F}" type="datetimeFigureOut">
              <a:rPr lang="en-GB" smtClean="0"/>
              <a:t>30/09/2022</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407954"/>
            <a:ext cx="12192000" cy="0"/>
          </a:xfrm>
          <a:prstGeom prst="line">
            <a:avLst/>
          </a:prstGeom>
          <a:ln w="19050">
            <a:solidFill>
              <a:srgbClr val="A32136"/>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E34DDAF9-E5D2-4830-A323-6FE476CC6488}"/>
              </a:ext>
            </a:extLst>
          </p:cNvPr>
          <p:cNvSpPr>
            <a:spLocks noGrp="1"/>
          </p:cNvSpPr>
          <p:nvPr>
            <p:ph type="pic" sz="quarter" idx="14"/>
          </p:nvPr>
        </p:nvSpPr>
        <p:spPr>
          <a:xfrm>
            <a:off x="7632700" y="1641765"/>
            <a:ext cx="3708400" cy="3679535"/>
          </a:xfrm>
          <a:solidFill>
            <a:schemeClr val="bg1"/>
          </a:solidFill>
        </p:spPr>
        <p:txBody>
          <a:bodyPr/>
          <a:lstStyle/>
          <a:p>
            <a:endParaRPr lang="en-GB"/>
          </a:p>
        </p:txBody>
      </p:sp>
      <p:cxnSp>
        <p:nvCxnSpPr>
          <p:cNvPr id="18" name="Straight Connector 17">
            <a:extLst>
              <a:ext uri="{FF2B5EF4-FFF2-40B4-BE49-F238E27FC236}">
                <a16:creationId xmlns:a16="http://schemas.microsoft.com/office/drawing/2014/main" id="{B355D79F-8197-4BE6-A367-543184B99BB0}"/>
              </a:ext>
            </a:extLst>
          </p:cNvPr>
          <p:cNvCxnSpPr>
            <a:cxnSpLocks/>
          </p:cNvCxnSpPr>
          <p:nvPr userDrawn="1"/>
        </p:nvCxnSpPr>
        <p:spPr>
          <a:xfrm>
            <a:off x="7467666" y="1409063"/>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descr="HSE Logo White.psd">
            <a:extLst>
              <a:ext uri="{FF2B5EF4-FFF2-40B4-BE49-F238E27FC236}">
                <a16:creationId xmlns:a16="http://schemas.microsoft.com/office/drawing/2014/main" id="{0A84788E-D39E-4D59-8BF8-C5D7B3ED9B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0896" y="469487"/>
            <a:ext cx="730579" cy="733398"/>
          </a:xfrm>
          <a:prstGeom prst="rect">
            <a:avLst/>
          </a:prstGeom>
        </p:spPr>
      </p:pic>
      <p:pic>
        <p:nvPicPr>
          <p:cNvPr id="20" name="Picture 19">
            <a:extLst>
              <a:ext uri="{FF2B5EF4-FFF2-40B4-BE49-F238E27FC236}">
                <a16:creationId xmlns:a16="http://schemas.microsoft.com/office/drawing/2014/main" id="{7F91832F-C013-40DC-80A6-7F8ABD0CC9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5219" b="54246"/>
          <a:stretch/>
        </p:blipFill>
        <p:spPr>
          <a:xfrm>
            <a:off x="8877281" y="275355"/>
            <a:ext cx="1595132" cy="1033301"/>
          </a:xfrm>
          <a:prstGeom prst="rect">
            <a:avLst/>
          </a:prstGeom>
        </p:spPr>
      </p:pic>
    </p:spTree>
    <p:extLst>
      <p:ext uri="{BB962C8B-B14F-4D97-AF65-F5344CB8AC3E}">
        <p14:creationId xmlns:p14="http://schemas.microsoft.com/office/powerpoint/2010/main" val="4258164360"/>
      </p:ext>
    </p:extLst>
  </p:cSld>
  <p:clrMapOvr>
    <a:masterClrMapping/>
  </p:clrMapOvr>
  <p:extLst>
    <p:ext uri="{DCECCB84-F9BA-43D5-87BE-67443E8EF086}">
      <p15:sldGuideLst xmlns:p15="http://schemas.microsoft.com/office/powerpoint/2012/main">
        <p15:guide id="1" orient="horz" pos="2183">
          <p15:clr>
            <a:srgbClr val="FBAE40"/>
          </p15:clr>
        </p15:guide>
        <p15:guide id="2" pos="597">
          <p15:clr>
            <a:srgbClr val="FBAE40"/>
          </p15:clr>
        </p15:guide>
        <p15:guide id="3" orient="horz" pos="278">
          <p15:clr>
            <a:srgbClr val="FBAE40"/>
          </p15:clr>
        </p15:guide>
        <p15:guide id="4" orient="horz" pos="75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D280-EF39-13E7-DC55-34DA442527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874A80-F43C-E1EE-0275-670C42B1F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3F8F2C-DEFF-94B7-E38E-BBD407FF36D3}"/>
              </a:ext>
            </a:extLst>
          </p:cNvPr>
          <p:cNvSpPr>
            <a:spLocks noGrp="1"/>
          </p:cNvSpPr>
          <p:nvPr>
            <p:ph type="dt" sz="half" idx="10"/>
          </p:nvPr>
        </p:nvSpPr>
        <p:spPr/>
        <p:txBody>
          <a:bodyPr/>
          <a:lstStyle/>
          <a:p>
            <a:fld id="{63043F0F-BA8F-49CB-A49F-2822A2FC982D}" type="datetimeFigureOut">
              <a:rPr lang="en-GB" smtClean="0"/>
              <a:t>30/09/2022</a:t>
            </a:fld>
            <a:endParaRPr lang="en-GB"/>
          </a:p>
        </p:txBody>
      </p:sp>
      <p:sp>
        <p:nvSpPr>
          <p:cNvPr id="5" name="Footer Placeholder 4">
            <a:extLst>
              <a:ext uri="{FF2B5EF4-FFF2-40B4-BE49-F238E27FC236}">
                <a16:creationId xmlns:a16="http://schemas.microsoft.com/office/drawing/2014/main" id="{160D730A-5BCA-60EC-84D1-9D3F54163A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14D4FC-CFBB-40FF-F841-7A7AAEEEA33B}"/>
              </a:ext>
            </a:extLst>
          </p:cNvPr>
          <p:cNvSpPr>
            <a:spLocks noGrp="1"/>
          </p:cNvSpPr>
          <p:nvPr>
            <p:ph type="sldNum" sz="quarter" idx="12"/>
          </p:nvPr>
        </p:nvSpPr>
        <p:spPr/>
        <p:txBody>
          <a:bodyPr/>
          <a:lstStyle/>
          <a:p>
            <a:fld id="{1037A2CC-EEA3-4169-A902-53B3E48A4F53}" type="slidenum">
              <a:rPr lang="en-GB" smtClean="0"/>
              <a:t>‹#›</a:t>
            </a:fld>
            <a:endParaRPr lang="en-GB"/>
          </a:p>
        </p:txBody>
      </p:sp>
    </p:spTree>
    <p:extLst>
      <p:ext uri="{BB962C8B-B14F-4D97-AF65-F5344CB8AC3E}">
        <p14:creationId xmlns:p14="http://schemas.microsoft.com/office/powerpoint/2010/main" val="179371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9CE2-D9F5-57FF-125B-736BA82408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88C979-6EE0-6FDA-53BB-3D18E11A9C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BC10A-4D2B-1925-2F78-17A779078445}"/>
              </a:ext>
            </a:extLst>
          </p:cNvPr>
          <p:cNvSpPr>
            <a:spLocks noGrp="1"/>
          </p:cNvSpPr>
          <p:nvPr>
            <p:ph type="dt" sz="half" idx="10"/>
          </p:nvPr>
        </p:nvSpPr>
        <p:spPr/>
        <p:txBody>
          <a:bodyPr/>
          <a:lstStyle/>
          <a:p>
            <a:fld id="{63043F0F-BA8F-49CB-A49F-2822A2FC982D}" type="datetimeFigureOut">
              <a:rPr lang="en-GB" smtClean="0"/>
              <a:t>30/09/2022</a:t>
            </a:fld>
            <a:endParaRPr lang="en-GB"/>
          </a:p>
        </p:txBody>
      </p:sp>
      <p:sp>
        <p:nvSpPr>
          <p:cNvPr id="5" name="Footer Placeholder 4">
            <a:extLst>
              <a:ext uri="{FF2B5EF4-FFF2-40B4-BE49-F238E27FC236}">
                <a16:creationId xmlns:a16="http://schemas.microsoft.com/office/drawing/2014/main" id="{7359D4CF-4239-1E79-09E0-EBBF867DA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4C897C-68F7-0AD8-6550-4B9936958AB5}"/>
              </a:ext>
            </a:extLst>
          </p:cNvPr>
          <p:cNvSpPr>
            <a:spLocks noGrp="1"/>
          </p:cNvSpPr>
          <p:nvPr>
            <p:ph type="sldNum" sz="quarter" idx="12"/>
          </p:nvPr>
        </p:nvSpPr>
        <p:spPr/>
        <p:txBody>
          <a:bodyPr/>
          <a:lstStyle/>
          <a:p>
            <a:fld id="{1037A2CC-EEA3-4169-A902-53B3E48A4F53}" type="slidenum">
              <a:rPr lang="en-GB" smtClean="0"/>
              <a:t>‹#›</a:t>
            </a:fld>
            <a:endParaRPr lang="en-GB"/>
          </a:p>
        </p:txBody>
      </p:sp>
    </p:spTree>
    <p:extLst>
      <p:ext uri="{BB962C8B-B14F-4D97-AF65-F5344CB8AC3E}">
        <p14:creationId xmlns:p14="http://schemas.microsoft.com/office/powerpoint/2010/main" val="154831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54ED-E3FA-0F1E-9443-962372D9D6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4E56AF-45CF-B0A6-FE60-858BD97750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C38626-D265-C9C4-6263-55BE852BDB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7836EF-B531-8F3D-12B9-1B17BC6562F9}"/>
              </a:ext>
            </a:extLst>
          </p:cNvPr>
          <p:cNvSpPr>
            <a:spLocks noGrp="1"/>
          </p:cNvSpPr>
          <p:nvPr>
            <p:ph type="dt" sz="half" idx="10"/>
          </p:nvPr>
        </p:nvSpPr>
        <p:spPr/>
        <p:txBody>
          <a:bodyPr/>
          <a:lstStyle/>
          <a:p>
            <a:fld id="{63043F0F-BA8F-49CB-A49F-2822A2FC982D}" type="datetimeFigureOut">
              <a:rPr lang="en-GB" smtClean="0"/>
              <a:t>30/09/2022</a:t>
            </a:fld>
            <a:endParaRPr lang="en-GB"/>
          </a:p>
        </p:txBody>
      </p:sp>
      <p:sp>
        <p:nvSpPr>
          <p:cNvPr id="6" name="Footer Placeholder 5">
            <a:extLst>
              <a:ext uri="{FF2B5EF4-FFF2-40B4-BE49-F238E27FC236}">
                <a16:creationId xmlns:a16="http://schemas.microsoft.com/office/drawing/2014/main" id="{2DB28018-B7FD-BD6C-A438-E3D4203A8F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F68EE4-13CF-F277-A93C-B39EEE6CE917}"/>
              </a:ext>
            </a:extLst>
          </p:cNvPr>
          <p:cNvSpPr>
            <a:spLocks noGrp="1"/>
          </p:cNvSpPr>
          <p:nvPr>
            <p:ph type="sldNum" sz="quarter" idx="12"/>
          </p:nvPr>
        </p:nvSpPr>
        <p:spPr/>
        <p:txBody>
          <a:bodyPr/>
          <a:lstStyle/>
          <a:p>
            <a:fld id="{1037A2CC-EEA3-4169-A902-53B3E48A4F53}" type="slidenum">
              <a:rPr lang="en-GB" smtClean="0"/>
              <a:t>‹#›</a:t>
            </a:fld>
            <a:endParaRPr lang="en-GB"/>
          </a:p>
        </p:txBody>
      </p:sp>
    </p:spTree>
    <p:extLst>
      <p:ext uri="{BB962C8B-B14F-4D97-AF65-F5344CB8AC3E}">
        <p14:creationId xmlns:p14="http://schemas.microsoft.com/office/powerpoint/2010/main" val="37372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F13C-8BE7-5278-5FDB-5A567C92E4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42C0CF-951E-1C47-B040-4CF7DB01F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DFEC6-8C39-CB8D-5A03-2FB0D4EFCD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B4AD78-3C10-E29C-9277-353E0CB06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FDBCC-BD14-C9F7-5D77-D5A7DB45B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371B9B-80D7-C2A3-AE94-FB981EC497B5}"/>
              </a:ext>
            </a:extLst>
          </p:cNvPr>
          <p:cNvSpPr>
            <a:spLocks noGrp="1"/>
          </p:cNvSpPr>
          <p:nvPr>
            <p:ph type="dt" sz="half" idx="10"/>
          </p:nvPr>
        </p:nvSpPr>
        <p:spPr/>
        <p:txBody>
          <a:bodyPr/>
          <a:lstStyle/>
          <a:p>
            <a:fld id="{63043F0F-BA8F-49CB-A49F-2822A2FC982D}" type="datetimeFigureOut">
              <a:rPr lang="en-GB" smtClean="0"/>
              <a:t>30/09/2022</a:t>
            </a:fld>
            <a:endParaRPr lang="en-GB"/>
          </a:p>
        </p:txBody>
      </p:sp>
      <p:sp>
        <p:nvSpPr>
          <p:cNvPr id="8" name="Footer Placeholder 7">
            <a:extLst>
              <a:ext uri="{FF2B5EF4-FFF2-40B4-BE49-F238E27FC236}">
                <a16:creationId xmlns:a16="http://schemas.microsoft.com/office/drawing/2014/main" id="{C627FA6D-EFC4-CDF8-DE0D-AD2C511CB0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72A4D8-7E0E-F295-AD73-B41F5A76A537}"/>
              </a:ext>
            </a:extLst>
          </p:cNvPr>
          <p:cNvSpPr>
            <a:spLocks noGrp="1"/>
          </p:cNvSpPr>
          <p:nvPr>
            <p:ph type="sldNum" sz="quarter" idx="12"/>
          </p:nvPr>
        </p:nvSpPr>
        <p:spPr/>
        <p:txBody>
          <a:bodyPr/>
          <a:lstStyle/>
          <a:p>
            <a:fld id="{1037A2CC-EEA3-4169-A902-53B3E48A4F53}" type="slidenum">
              <a:rPr lang="en-GB" smtClean="0"/>
              <a:t>‹#›</a:t>
            </a:fld>
            <a:endParaRPr lang="en-GB"/>
          </a:p>
        </p:txBody>
      </p:sp>
    </p:spTree>
    <p:extLst>
      <p:ext uri="{BB962C8B-B14F-4D97-AF65-F5344CB8AC3E}">
        <p14:creationId xmlns:p14="http://schemas.microsoft.com/office/powerpoint/2010/main" val="344547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4F19-EA5E-E522-8DA1-CA3C1118E2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71590A-72B0-1EEC-0634-370D1421850E}"/>
              </a:ext>
            </a:extLst>
          </p:cNvPr>
          <p:cNvSpPr>
            <a:spLocks noGrp="1"/>
          </p:cNvSpPr>
          <p:nvPr>
            <p:ph type="dt" sz="half" idx="10"/>
          </p:nvPr>
        </p:nvSpPr>
        <p:spPr/>
        <p:txBody>
          <a:bodyPr/>
          <a:lstStyle/>
          <a:p>
            <a:fld id="{63043F0F-BA8F-49CB-A49F-2822A2FC982D}" type="datetimeFigureOut">
              <a:rPr lang="en-GB" smtClean="0"/>
              <a:t>30/09/2022</a:t>
            </a:fld>
            <a:endParaRPr lang="en-GB"/>
          </a:p>
        </p:txBody>
      </p:sp>
      <p:sp>
        <p:nvSpPr>
          <p:cNvPr id="4" name="Footer Placeholder 3">
            <a:extLst>
              <a:ext uri="{FF2B5EF4-FFF2-40B4-BE49-F238E27FC236}">
                <a16:creationId xmlns:a16="http://schemas.microsoft.com/office/drawing/2014/main" id="{F83C1550-D5F5-AD4D-0B6B-B55136FA32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2384F5-9434-6697-74AC-A3071C93AA90}"/>
              </a:ext>
            </a:extLst>
          </p:cNvPr>
          <p:cNvSpPr>
            <a:spLocks noGrp="1"/>
          </p:cNvSpPr>
          <p:nvPr>
            <p:ph type="sldNum" sz="quarter" idx="12"/>
          </p:nvPr>
        </p:nvSpPr>
        <p:spPr/>
        <p:txBody>
          <a:bodyPr/>
          <a:lstStyle/>
          <a:p>
            <a:fld id="{1037A2CC-EEA3-4169-A902-53B3E48A4F53}" type="slidenum">
              <a:rPr lang="en-GB" smtClean="0"/>
              <a:t>‹#›</a:t>
            </a:fld>
            <a:endParaRPr lang="en-GB"/>
          </a:p>
        </p:txBody>
      </p:sp>
    </p:spTree>
    <p:extLst>
      <p:ext uri="{BB962C8B-B14F-4D97-AF65-F5344CB8AC3E}">
        <p14:creationId xmlns:p14="http://schemas.microsoft.com/office/powerpoint/2010/main" val="109755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CC660-29C4-E4A6-8FCA-DAAC06D929FA}"/>
              </a:ext>
            </a:extLst>
          </p:cNvPr>
          <p:cNvSpPr>
            <a:spLocks noGrp="1"/>
          </p:cNvSpPr>
          <p:nvPr>
            <p:ph type="dt" sz="half" idx="10"/>
          </p:nvPr>
        </p:nvSpPr>
        <p:spPr/>
        <p:txBody>
          <a:bodyPr/>
          <a:lstStyle/>
          <a:p>
            <a:fld id="{63043F0F-BA8F-49CB-A49F-2822A2FC982D}" type="datetimeFigureOut">
              <a:rPr lang="en-GB" smtClean="0"/>
              <a:t>30/09/2022</a:t>
            </a:fld>
            <a:endParaRPr lang="en-GB"/>
          </a:p>
        </p:txBody>
      </p:sp>
      <p:sp>
        <p:nvSpPr>
          <p:cNvPr id="3" name="Footer Placeholder 2">
            <a:extLst>
              <a:ext uri="{FF2B5EF4-FFF2-40B4-BE49-F238E27FC236}">
                <a16:creationId xmlns:a16="http://schemas.microsoft.com/office/drawing/2014/main" id="{BD42ED8D-D622-533E-1A32-C1CB03552E7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D52693-C66A-3CA5-2554-91FD5102F4B1}"/>
              </a:ext>
            </a:extLst>
          </p:cNvPr>
          <p:cNvSpPr>
            <a:spLocks noGrp="1"/>
          </p:cNvSpPr>
          <p:nvPr>
            <p:ph type="sldNum" sz="quarter" idx="12"/>
          </p:nvPr>
        </p:nvSpPr>
        <p:spPr/>
        <p:txBody>
          <a:bodyPr/>
          <a:lstStyle/>
          <a:p>
            <a:fld id="{1037A2CC-EEA3-4169-A902-53B3E48A4F53}" type="slidenum">
              <a:rPr lang="en-GB" smtClean="0"/>
              <a:t>‹#›</a:t>
            </a:fld>
            <a:endParaRPr lang="en-GB"/>
          </a:p>
        </p:txBody>
      </p:sp>
    </p:spTree>
    <p:extLst>
      <p:ext uri="{BB962C8B-B14F-4D97-AF65-F5344CB8AC3E}">
        <p14:creationId xmlns:p14="http://schemas.microsoft.com/office/powerpoint/2010/main" val="275510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730BC-EE8E-7916-D7D7-0FE600DA2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59AB43-B015-34F3-84FC-DC9FFAB949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9DF58A-733A-F81E-4368-86C641C44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1097C-D865-9061-8258-5F2559D09098}"/>
              </a:ext>
            </a:extLst>
          </p:cNvPr>
          <p:cNvSpPr>
            <a:spLocks noGrp="1"/>
          </p:cNvSpPr>
          <p:nvPr>
            <p:ph type="dt" sz="half" idx="10"/>
          </p:nvPr>
        </p:nvSpPr>
        <p:spPr/>
        <p:txBody>
          <a:bodyPr/>
          <a:lstStyle/>
          <a:p>
            <a:fld id="{63043F0F-BA8F-49CB-A49F-2822A2FC982D}" type="datetimeFigureOut">
              <a:rPr lang="en-GB" smtClean="0"/>
              <a:t>30/09/2022</a:t>
            </a:fld>
            <a:endParaRPr lang="en-GB"/>
          </a:p>
        </p:txBody>
      </p:sp>
      <p:sp>
        <p:nvSpPr>
          <p:cNvPr id="6" name="Footer Placeholder 5">
            <a:extLst>
              <a:ext uri="{FF2B5EF4-FFF2-40B4-BE49-F238E27FC236}">
                <a16:creationId xmlns:a16="http://schemas.microsoft.com/office/drawing/2014/main" id="{BDB37179-A484-3F6E-EF7F-7A77FB20A0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B5EADC-F715-9290-A57E-28AD64E1DEEB}"/>
              </a:ext>
            </a:extLst>
          </p:cNvPr>
          <p:cNvSpPr>
            <a:spLocks noGrp="1"/>
          </p:cNvSpPr>
          <p:nvPr>
            <p:ph type="sldNum" sz="quarter" idx="12"/>
          </p:nvPr>
        </p:nvSpPr>
        <p:spPr/>
        <p:txBody>
          <a:bodyPr/>
          <a:lstStyle/>
          <a:p>
            <a:fld id="{1037A2CC-EEA3-4169-A902-53B3E48A4F53}" type="slidenum">
              <a:rPr lang="en-GB" smtClean="0"/>
              <a:t>‹#›</a:t>
            </a:fld>
            <a:endParaRPr lang="en-GB"/>
          </a:p>
        </p:txBody>
      </p:sp>
    </p:spTree>
    <p:extLst>
      <p:ext uri="{BB962C8B-B14F-4D97-AF65-F5344CB8AC3E}">
        <p14:creationId xmlns:p14="http://schemas.microsoft.com/office/powerpoint/2010/main" val="149776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90A2-57AD-8277-BF4C-E738099A74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F84D05-2EAD-797D-3876-E2D665FB6D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68243F-0F55-CBF6-438A-71CCE37BD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CA576D-3A69-9DE6-DAB9-186F528C5085}"/>
              </a:ext>
            </a:extLst>
          </p:cNvPr>
          <p:cNvSpPr>
            <a:spLocks noGrp="1"/>
          </p:cNvSpPr>
          <p:nvPr>
            <p:ph type="dt" sz="half" idx="10"/>
          </p:nvPr>
        </p:nvSpPr>
        <p:spPr/>
        <p:txBody>
          <a:bodyPr/>
          <a:lstStyle/>
          <a:p>
            <a:fld id="{63043F0F-BA8F-49CB-A49F-2822A2FC982D}" type="datetimeFigureOut">
              <a:rPr lang="en-GB" smtClean="0"/>
              <a:t>30/09/2022</a:t>
            </a:fld>
            <a:endParaRPr lang="en-GB"/>
          </a:p>
        </p:txBody>
      </p:sp>
      <p:sp>
        <p:nvSpPr>
          <p:cNvPr id="6" name="Footer Placeholder 5">
            <a:extLst>
              <a:ext uri="{FF2B5EF4-FFF2-40B4-BE49-F238E27FC236}">
                <a16:creationId xmlns:a16="http://schemas.microsoft.com/office/drawing/2014/main" id="{A42925F2-F6DC-DDA1-1BA2-2C07C8B3DE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8E2EB6-6CBF-19AD-6157-24E01123F4E6}"/>
              </a:ext>
            </a:extLst>
          </p:cNvPr>
          <p:cNvSpPr>
            <a:spLocks noGrp="1"/>
          </p:cNvSpPr>
          <p:nvPr>
            <p:ph type="sldNum" sz="quarter" idx="12"/>
          </p:nvPr>
        </p:nvSpPr>
        <p:spPr/>
        <p:txBody>
          <a:bodyPr/>
          <a:lstStyle/>
          <a:p>
            <a:fld id="{1037A2CC-EEA3-4169-A902-53B3E48A4F53}" type="slidenum">
              <a:rPr lang="en-GB" smtClean="0"/>
              <a:t>‹#›</a:t>
            </a:fld>
            <a:endParaRPr lang="en-GB"/>
          </a:p>
        </p:txBody>
      </p:sp>
    </p:spTree>
    <p:extLst>
      <p:ext uri="{BB962C8B-B14F-4D97-AF65-F5344CB8AC3E}">
        <p14:creationId xmlns:p14="http://schemas.microsoft.com/office/powerpoint/2010/main" val="57602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7EF7D-F68C-4421-6B62-653FDF4D6B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7A94D-1E6C-E490-8C53-564B2B6D09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E56511-B738-89A6-C3D1-2E0710A1E4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43F0F-BA8F-49CB-A49F-2822A2FC982D}" type="datetimeFigureOut">
              <a:rPr lang="en-GB" smtClean="0"/>
              <a:t>30/09/2022</a:t>
            </a:fld>
            <a:endParaRPr lang="en-GB"/>
          </a:p>
        </p:txBody>
      </p:sp>
      <p:sp>
        <p:nvSpPr>
          <p:cNvPr id="5" name="Footer Placeholder 4">
            <a:extLst>
              <a:ext uri="{FF2B5EF4-FFF2-40B4-BE49-F238E27FC236}">
                <a16:creationId xmlns:a16="http://schemas.microsoft.com/office/drawing/2014/main" id="{3858BB82-FB2B-AAB9-38F7-CAC297CCFD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FCC214-3C21-AC7C-8467-C50CCCBFF2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7A2CC-EEA3-4169-A902-53B3E48A4F53}" type="slidenum">
              <a:rPr lang="en-GB" smtClean="0"/>
              <a:t>‹#›</a:t>
            </a:fld>
            <a:endParaRPr lang="en-GB"/>
          </a:p>
        </p:txBody>
      </p:sp>
    </p:spTree>
    <p:extLst>
      <p:ext uri="{BB962C8B-B14F-4D97-AF65-F5344CB8AC3E}">
        <p14:creationId xmlns:p14="http://schemas.microsoft.com/office/powerpoint/2010/main" val="3285363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anthony.taylor@resolvegroup.co.uk"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se.gov.uk/building-safety/regulator.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11B95-D684-586D-CCA1-440535D31316}"/>
              </a:ext>
            </a:extLst>
          </p:cNvPr>
          <p:cNvSpPr>
            <a:spLocks noGrp="1"/>
          </p:cNvSpPr>
          <p:nvPr>
            <p:ph type="ctrTitle"/>
          </p:nvPr>
        </p:nvSpPr>
        <p:spPr>
          <a:xfrm>
            <a:off x="1524000" y="709852"/>
            <a:ext cx="9144000" cy="2387600"/>
          </a:xfrm>
        </p:spPr>
        <p:txBody>
          <a:bodyPr/>
          <a:lstStyle/>
          <a:p>
            <a:r>
              <a:rPr lang="en-GB" sz="4400" b="1" dirty="0">
                <a:solidFill>
                  <a:srgbClr val="002060"/>
                </a:solidFill>
                <a:latin typeface="+mn-lt"/>
              </a:rPr>
              <a:t>Competence under the new regime</a:t>
            </a:r>
            <a:br>
              <a:rPr lang="en-GB" b="1" dirty="0">
                <a:solidFill>
                  <a:srgbClr val="002060"/>
                </a:solidFill>
                <a:latin typeface="+mn-lt"/>
              </a:rPr>
            </a:br>
            <a:r>
              <a:rPr lang="en-GB" b="1" dirty="0">
                <a:solidFill>
                  <a:srgbClr val="002060"/>
                </a:solidFill>
                <a:latin typeface="+mn-lt"/>
              </a:rPr>
              <a:t>PAS 8673:2022</a:t>
            </a:r>
          </a:p>
        </p:txBody>
      </p:sp>
      <p:sp>
        <p:nvSpPr>
          <p:cNvPr id="3" name="Subtitle 2">
            <a:extLst>
              <a:ext uri="{FF2B5EF4-FFF2-40B4-BE49-F238E27FC236}">
                <a16:creationId xmlns:a16="http://schemas.microsoft.com/office/drawing/2014/main" id="{4DF8248B-4167-CACB-76E5-E77BD359820B}"/>
              </a:ext>
            </a:extLst>
          </p:cNvPr>
          <p:cNvSpPr>
            <a:spLocks noGrp="1"/>
          </p:cNvSpPr>
          <p:nvPr>
            <p:ph type="subTitle" idx="1"/>
          </p:nvPr>
        </p:nvSpPr>
        <p:spPr/>
        <p:txBody>
          <a:bodyPr/>
          <a:lstStyle/>
          <a:p>
            <a:r>
              <a:rPr lang="en-GB" dirty="0"/>
              <a:t>Anthony Taylor</a:t>
            </a:r>
          </a:p>
          <a:p>
            <a:r>
              <a:rPr lang="en-GB" dirty="0">
                <a:hlinkClick r:id="rId2"/>
              </a:rPr>
              <a:t>anthony.taylor@resolvegroup.co.uk</a:t>
            </a:r>
            <a:endParaRPr lang="en-GB" dirty="0"/>
          </a:p>
          <a:p>
            <a:r>
              <a:rPr lang="en-GB" dirty="0"/>
              <a:t>www.resolvegroup.co.uk</a:t>
            </a:r>
          </a:p>
        </p:txBody>
      </p:sp>
      <p:pic>
        <p:nvPicPr>
          <p:cNvPr id="6" name="Picture 5">
            <a:extLst>
              <a:ext uri="{FF2B5EF4-FFF2-40B4-BE49-F238E27FC236}">
                <a16:creationId xmlns:a16="http://schemas.microsoft.com/office/drawing/2014/main" id="{63EFD4D8-1E1B-31D2-3890-789E99E4D7A7}"/>
              </a:ext>
            </a:extLst>
          </p:cNvPr>
          <p:cNvPicPr>
            <a:picLocks noChangeAspect="1"/>
          </p:cNvPicPr>
          <p:nvPr/>
        </p:nvPicPr>
        <p:blipFill>
          <a:blip r:embed="rId3"/>
          <a:stretch>
            <a:fillRect/>
          </a:stretch>
        </p:blipFill>
        <p:spPr>
          <a:xfrm>
            <a:off x="268538" y="5865462"/>
            <a:ext cx="1539373" cy="746825"/>
          </a:xfrm>
          <a:prstGeom prst="rect">
            <a:avLst/>
          </a:prstGeom>
        </p:spPr>
      </p:pic>
      <p:pic>
        <p:nvPicPr>
          <p:cNvPr id="8" name="Picture 7" descr="Logo, company name&#10;&#10;Description automatically generated">
            <a:extLst>
              <a:ext uri="{FF2B5EF4-FFF2-40B4-BE49-F238E27FC236}">
                <a16:creationId xmlns:a16="http://schemas.microsoft.com/office/drawing/2014/main" id="{62C7EE4E-29FA-9948-0ED4-55E313991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9775" y="4951015"/>
            <a:ext cx="3048157" cy="1828894"/>
          </a:xfrm>
          <a:prstGeom prst="rect">
            <a:avLst/>
          </a:prstGeom>
        </p:spPr>
      </p:pic>
      <p:sp>
        <p:nvSpPr>
          <p:cNvPr id="9" name="TextBox 8">
            <a:extLst>
              <a:ext uri="{FF2B5EF4-FFF2-40B4-BE49-F238E27FC236}">
                <a16:creationId xmlns:a16="http://schemas.microsoft.com/office/drawing/2014/main" id="{1A20EBBE-D0C7-D84E-7490-324B59F401B7}"/>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Tree>
    <p:extLst>
      <p:ext uri="{BB962C8B-B14F-4D97-AF65-F5344CB8AC3E}">
        <p14:creationId xmlns:p14="http://schemas.microsoft.com/office/powerpoint/2010/main" val="2416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171B6D3-82FD-454F-8526-6A017C2ADD78}"/>
              </a:ext>
            </a:extLst>
          </p:cNvPr>
          <p:cNvSpPr txBox="1">
            <a:spLocks/>
          </p:cNvSpPr>
          <p:nvPr/>
        </p:nvSpPr>
        <p:spPr>
          <a:xfrm>
            <a:off x="459569" y="286840"/>
            <a:ext cx="11324993" cy="6197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200" b="1" dirty="0">
                <a:solidFill>
                  <a:schemeClr val="tx2"/>
                </a:solidFill>
              </a:rPr>
              <a:t>Appointment by PAP for others to assist in fulfilling ‘Part 4 Duties’</a:t>
            </a:r>
          </a:p>
        </p:txBody>
      </p:sp>
      <p:sp>
        <p:nvSpPr>
          <p:cNvPr id="10" name="TextBox 9">
            <a:extLst>
              <a:ext uri="{FF2B5EF4-FFF2-40B4-BE49-F238E27FC236}">
                <a16:creationId xmlns:a16="http://schemas.microsoft.com/office/drawing/2014/main" id="{CCB6E144-D342-42CF-8242-0DC44E8EFF59}"/>
              </a:ext>
            </a:extLst>
          </p:cNvPr>
          <p:cNvSpPr txBox="1"/>
          <p:nvPr/>
        </p:nvSpPr>
        <p:spPr>
          <a:xfrm>
            <a:off x="459569" y="772275"/>
            <a:ext cx="11017084" cy="5478423"/>
          </a:xfrm>
          <a:prstGeom prst="rect">
            <a:avLst/>
          </a:prstGeom>
          <a:noFill/>
        </p:spPr>
        <p:txBody>
          <a:bodyPr wrap="square">
            <a:spAutoFit/>
          </a:bodyPr>
          <a:lstStyle/>
          <a:p>
            <a:pPr marL="285750" indent="-285750">
              <a:buFont typeface="Arial" panose="020B0604020202020204" pitchFamily="34" charset="0"/>
              <a:buChar char="•"/>
            </a:pPr>
            <a:r>
              <a:rPr lang="en-GB" sz="1750" dirty="0"/>
              <a:t>Many PAP/APs may not have the competence/resources to undertake and deliver their duties</a:t>
            </a:r>
          </a:p>
          <a:p>
            <a:pPr marL="285750" indent="-285750">
              <a:buFont typeface="Arial" panose="020B0604020202020204" pitchFamily="34" charset="0"/>
              <a:buChar char="•"/>
            </a:pPr>
            <a:endParaRPr lang="en-GB" sz="1750" dirty="0"/>
          </a:p>
          <a:p>
            <a:pPr marL="285750" indent="-285750">
              <a:buFont typeface="Arial" panose="020B0604020202020204" pitchFamily="34" charset="0"/>
              <a:buChar char="•"/>
            </a:pPr>
            <a:r>
              <a:rPr lang="en-GB" sz="1750" dirty="0"/>
              <a:t>It is anticipated that many will contract with others (</a:t>
            </a:r>
            <a:r>
              <a:rPr lang="en-GB" sz="1750" dirty="0" err="1"/>
              <a:t>eg</a:t>
            </a:r>
            <a:r>
              <a:rPr lang="en-GB" sz="1750" dirty="0"/>
              <a:t> Managing Agents) to assist</a:t>
            </a:r>
          </a:p>
          <a:p>
            <a:pPr marL="1200150" lvl="2" indent="-285750">
              <a:buFont typeface="Arial" panose="020B0604020202020204" pitchFamily="34" charset="0"/>
              <a:buChar char="•"/>
            </a:pPr>
            <a:r>
              <a:rPr lang="en-GB" sz="1750" dirty="0"/>
              <a:t>Terms of Contract arrangements?</a:t>
            </a:r>
          </a:p>
          <a:p>
            <a:pPr marL="1714500" lvl="3" indent="-342900">
              <a:buFont typeface="Arial" panose="020B0604020202020204" pitchFamily="34" charset="0"/>
              <a:buChar char="•"/>
            </a:pPr>
            <a:r>
              <a:rPr lang="en-GB" sz="1750" b="1" dirty="0"/>
              <a:t>Regulations (Part 4 duties) Only</a:t>
            </a:r>
          </a:p>
          <a:p>
            <a:pPr marL="1714500" lvl="3" indent="-342900">
              <a:buFont typeface="Arial" panose="020B0604020202020204" pitchFamily="34" charset="0"/>
              <a:buChar char="•"/>
            </a:pPr>
            <a:r>
              <a:rPr lang="en-GB" sz="1750" b="1" dirty="0"/>
              <a:t>Regulations +?</a:t>
            </a:r>
          </a:p>
          <a:p>
            <a:pPr marL="1714500" lvl="3" indent="-342900">
              <a:buFont typeface="Arial" panose="020B0604020202020204" pitchFamily="34" charset="0"/>
              <a:buChar char="•"/>
            </a:pPr>
            <a:r>
              <a:rPr lang="en-GB" sz="1750" b="1" dirty="0"/>
              <a:t>Regulations ++ ?</a:t>
            </a:r>
          </a:p>
          <a:p>
            <a:pPr marL="1714500" lvl="3" indent="-342900">
              <a:buFont typeface="Arial" panose="020B0604020202020204" pitchFamily="34" charset="0"/>
              <a:buChar char="•"/>
            </a:pPr>
            <a:endParaRPr lang="en-GB" sz="1750" b="1" dirty="0"/>
          </a:p>
          <a:p>
            <a:pPr marL="342900" indent="-342900">
              <a:buFont typeface="Arial" panose="020B0604020202020204" pitchFamily="34" charset="0"/>
              <a:buChar char="•"/>
            </a:pPr>
            <a:r>
              <a:rPr lang="en-GB" sz="1750" dirty="0"/>
              <a:t>Residential Management Companies (RTM) and similar organisations now facilitated to engage a third party ‘Safety Director’</a:t>
            </a:r>
          </a:p>
          <a:p>
            <a:pPr marL="342900" indent="-342900">
              <a:buFont typeface="Arial" panose="020B0604020202020204" pitchFamily="34" charset="0"/>
              <a:buChar char="•"/>
            </a:pPr>
            <a:endParaRPr lang="en-GB" sz="1750" dirty="0"/>
          </a:p>
          <a:p>
            <a:pPr marL="342900" indent="-342900">
              <a:buFont typeface="Arial" panose="020B0604020202020204" pitchFamily="34" charset="0"/>
              <a:buChar char="•"/>
            </a:pPr>
            <a:r>
              <a:rPr lang="en-GB" sz="1750" dirty="0"/>
              <a:t>Anyone, (including organisations) appointed by the PAP/AP/RTM to undertake works will need to assure themselves they are competent to deliver the work and the ‘client’ will need to assure themselves that those they appoint are competent to undertake the work.</a:t>
            </a:r>
          </a:p>
          <a:p>
            <a:pPr marL="342900" indent="-342900">
              <a:buFont typeface="Arial" panose="020B0604020202020204" pitchFamily="34" charset="0"/>
              <a:buChar char="•"/>
            </a:pPr>
            <a:endParaRPr lang="en-GB" sz="1750" dirty="0"/>
          </a:p>
          <a:p>
            <a:pPr marL="342900" indent="-342900">
              <a:buFont typeface="Arial" panose="020B0604020202020204" pitchFamily="34" charset="0"/>
              <a:buChar char="•"/>
            </a:pPr>
            <a:r>
              <a:rPr lang="en-GB" sz="1750" dirty="0"/>
              <a:t>PAS 8673 anticipates a competent ‘senior manager’ within the organisation to be in place with overall responsibility to manage the resources necessary to deliver on ‘Part 4’  - the organisation will need ‘access to competent advice’</a:t>
            </a:r>
          </a:p>
          <a:p>
            <a:pPr marL="342900" indent="-342900">
              <a:buFont typeface="Arial" panose="020B0604020202020204" pitchFamily="34" charset="0"/>
              <a:buChar char="•"/>
            </a:pPr>
            <a:endParaRPr lang="en-GB" sz="1750" dirty="0"/>
          </a:p>
          <a:p>
            <a:pPr marL="342900" indent="-342900">
              <a:buFont typeface="Arial" panose="020B0604020202020204" pitchFamily="34" charset="0"/>
              <a:buChar char="•"/>
            </a:pPr>
            <a:r>
              <a:rPr lang="en-GB" sz="1750" dirty="0"/>
              <a:t>Where the work is undertaken ‘for &amp; behalf of’ it may be that both supplier and PAP/AP will require assurance process </a:t>
            </a:r>
          </a:p>
        </p:txBody>
      </p:sp>
      <p:sp>
        <p:nvSpPr>
          <p:cNvPr id="9" name="Title 4">
            <a:extLst>
              <a:ext uri="{FF2B5EF4-FFF2-40B4-BE49-F238E27FC236}">
                <a16:creationId xmlns:a16="http://schemas.microsoft.com/office/drawing/2014/main" id="{090B4703-0331-4DE5-A80E-E2E3A79DB4CD}"/>
              </a:ext>
            </a:extLst>
          </p:cNvPr>
          <p:cNvSpPr txBox="1">
            <a:spLocks/>
          </p:cNvSpPr>
          <p:nvPr/>
        </p:nvSpPr>
        <p:spPr>
          <a:xfrm>
            <a:off x="10528796" y="5996447"/>
            <a:ext cx="1463040" cy="7571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sp>
        <p:nvSpPr>
          <p:cNvPr id="2" name="TextBox 1">
            <a:extLst>
              <a:ext uri="{FF2B5EF4-FFF2-40B4-BE49-F238E27FC236}">
                <a16:creationId xmlns:a16="http://schemas.microsoft.com/office/drawing/2014/main" id="{8CADDBFD-B3E9-D048-0624-0E6264864423}"/>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pic>
        <p:nvPicPr>
          <p:cNvPr id="3" name="Picture 2">
            <a:extLst>
              <a:ext uri="{FF2B5EF4-FFF2-40B4-BE49-F238E27FC236}">
                <a16:creationId xmlns:a16="http://schemas.microsoft.com/office/drawing/2014/main" id="{0AF71DAF-82AA-FB6F-C09E-B47DBEA0AF65}"/>
              </a:ext>
            </a:extLst>
          </p:cNvPr>
          <p:cNvPicPr>
            <a:picLocks noChangeAspect="1"/>
          </p:cNvPicPr>
          <p:nvPr/>
        </p:nvPicPr>
        <p:blipFill>
          <a:blip r:embed="rId2"/>
          <a:stretch>
            <a:fillRect/>
          </a:stretch>
        </p:blipFill>
        <p:spPr>
          <a:xfrm>
            <a:off x="200164" y="5975510"/>
            <a:ext cx="1539373" cy="746825"/>
          </a:xfrm>
          <a:prstGeom prst="rect">
            <a:avLst/>
          </a:prstGeom>
        </p:spPr>
      </p:pic>
    </p:spTree>
    <p:extLst>
      <p:ext uri="{BB962C8B-B14F-4D97-AF65-F5344CB8AC3E}">
        <p14:creationId xmlns:p14="http://schemas.microsoft.com/office/powerpoint/2010/main" val="268400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7E1A-7A60-BE07-2602-3D2529599F13}"/>
              </a:ext>
            </a:extLst>
          </p:cNvPr>
          <p:cNvSpPr>
            <a:spLocks noGrp="1"/>
          </p:cNvSpPr>
          <p:nvPr>
            <p:ph type="title"/>
          </p:nvPr>
        </p:nvSpPr>
        <p:spPr/>
        <p:txBody>
          <a:bodyPr>
            <a:normAutofit/>
          </a:bodyPr>
          <a:lstStyle/>
          <a:p>
            <a:r>
              <a:rPr lang="en-GB" sz="3200" b="1" dirty="0">
                <a:solidFill>
                  <a:schemeClr val="tx2"/>
                </a:solidFill>
                <a:latin typeface="+mn-lt"/>
              </a:rPr>
              <a:t>Competence &amp; Culture Change</a:t>
            </a:r>
          </a:p>
        </p:txBody>
      </p:sp>
      <p:sp>
        <p:nvSpPr>
          <p:cNvPr id="3" name="Content Placeholder 2">
            <a:extLst>
              <a:ext uri="{FF2B5EF4-FFF2-40B4-BE49-F238E27FC236}">
                <a16:creationId xmlns:a16="http://schemas.microsoft.com/office/drawing/2014/main" id="{A622FFDD-5AE2-3E8E-F93F-415297A35C4E}"/>
              </a:ext>
            </a:extLst>
          </p:cNvPr>
          <p:cNvSpPr>
            <a:spLocks noGrp="1"/>
          </p:cNvSpPr>
          <p:nvPr>
            <p:ph idx="1"/>
          </p:nvPr>
        </p:nvSpPr>
        <p:spPr>
          <a:xfrm>
            <a:off x="771329" y="1536376"/>
            <a:ext cx="10719055" cy="3483493"/>
          </a:xfrm>
        </p:spPr>
        <p:txBody>
          <a:bodyPr>
            <a:normAutofit/>
          </a:bodyPr>
          <a:lstStyle/>
          <a:p>
            <a:r>
              <a:rPr lang="en-GB" sz="1800" dirty="0"/>
              <a:t>Current culture is to hire a contractor/consultant and to readily accept what they say – everything needs to be tested against the design of what ever is being applied/constructed – this is the evidence that the agreed safe design has actually been installed. You need the Design Drawing, (in accord with Building Regs:) and </a:t>
            </a:r>
            <a:r>
              <a:rPr lang="en-GB" sz="1800" u="sng" dirty="0"/>
              <a:t>evidence</a:t>
            </a:r>
            <a:r>
              <a:rPr lang="en-GB" sz="1800" dirty="0"/>
              <a:t> of appropriate components and </a:t>
            </a:r>
            <a:r>
              <a:rPr lang="en-GB" sz="1800" u="sng" dirty="0"/>
              <a:t>assurance that all is installed correctly </a:t>
            </a:r>
            <a:r>
              <a:rPr lang="en-GB" sz="1800" dirty="0"/>
              <a:t>in accordance with the design.</a:t>
            </a:r>
          </a:p>
          <a:p>
            <a:endParaRPr lang="en-GB" sz="1800" dirty="0"/>
          </a:p>
          <a:p>
            <a:r>
              <a:rPr lang="en-GB" sz="1800" dirty="0"/>
              <a:t>Fire Risk Assessor competence will be mandated once section 156 of the Building Act is made live  (April 2023)</a:t>
            </a:r>
          </a:p>
          <a:p>
            <a:pPr lvl="1"/>
            <a:r>
              <a:rPr lang="en-GB" sz="1800" dirty="0"/>
              <a:t>NFCC will issue guidance as to where to find competent persons</a:t>
            </a:r>
          </a:p>
          <a:p>
            <a:endParaRPr lang="en-GB" sz="1800" dirty="0"/>
          </a:p>
          <a:p>
            <a:r>
              <a:rPr lang="en-GB" sz="1800" dirty="0"/>
              <a:t>Note: Anecdotally, a disappointingly high proportion of  Gateway 1 ‘Fire Statements’ have failed due to lack of evidence of why and how it is compliant</a:t>
            </a:r>
          </a:p>
          <a:p>
            <a:endParaRPr lang="en-GB" sz="1800" dirty="0"/>
          </a:p>
        </p:txBody>
      </p:sp>
      <p:sp>
        <p:nvSpPr>
          <p:cNvPr id="4" name="Title 4">
            <a:extLst>
              <a:ext uri="{FF2B5EF4-FFF2-40B4-BE49-F238E27FC236}">
                <a16:creationId xmlns:a16="http://schemas.microsoft.com/office/drawing/2014/main" id="{69819C34-A90B-BF89-A5C6-2BF57276FBCA}"/>
              </a:ext>
            </a:extLst>
          </p:cNvPr>
          <p:cNvSpPr txBox="1">
            <a:spLocks/>
          </p:cNvSpPr>
          <p:nvPr/>
        </p:nvSpPr>
        <p:spPr>
          <a:xfrm>
            <a:off x="10468001" y="5933335"/>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sp>
        <p:nvSpPr>
          <p:cNvPr id="6" name="TextBox 5">
            <a:extLst>
              <a:ext uri="{FF2B5EF4-FFF2-40B4-BE49-F238E27FC236}">
                <a16:creationId xmlns:a16="http://schemas.microsoft.com/office/drawing/2014/main" id="{F9736DF8-C562-AFCE-2548-B341B4F4D6DA}"/>
              </a:ext>
            </a:extLst>
          </p:cNvPr>
          <p:cNvSpPr txBox="1"/>
          <p:nvPr/>
        </p:nvSpPr>
        <p:spPr>
          <a:xfrm>
            <a:off x="4780383" y="6321133"/>
            <a:ext cx="2497494" cy="369332"/>
          </a:xfrm>
          <a:prstGeom prst="rect">
            <a:avLst/>
          </a:prstGeom>
          <a:noFill/>
        </p:spPr>
        <p:txBody>
          <a:bodyPr wrap="square" rtlCol="0">
            <a:spAutoFit/>
          </a:bodyPr>
          <a:lstStyle/>
          <a:p>
            <a:r>
              <a:rPr lang="en-GB" dirty="0">
                <a:solidFill>
                  <a:schemeClr val="accent1">
                    <a:lumMod val="75000"/>
                  </a:schemeClr>
                </a:solidFill>
              </a:rPr>
              <a:t>www.resolvegroup.co.uk</a:t>
            </a:r>
          </a:p>
        </p:txBody>
      </p:sp>
      <p:pic>
        <p:nvPicPr>
          <p:cNvPr id="5" name="Picture 4">
            <a:extLst>
              <a:ext uri="{FF2B5EF4-FFF2-40B4-BE49-F238E27FC236}">
                <a16:creationId xmlns:a16="http://schemas.microsoft.com/office/drawing/2014/main" id="{665183FE-853F-8EC8-C6ED-CEDC47F7C9F6}"/>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217040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35A6-B651-4632-ACDA-2B18CB7ECED3}"/>
              </a:ext>
            </a:extLst>
          </p:cNvPr>
          <p:cNvSpPr>
            <a:spLocks noGrp="1"/>
          </p:cNvSpPr>
          <p:nvPr>
            <p:ph type="title"/>
          </p:nvPr>
        </p:nvSpPr>
        <p:spPr>
          <a:xfrm>
            <a:off x="838200" y="365125"/>
            <a:ext cx="2961640" cy="579755"/>
          </a:xfrm>
        </p:spPr>
        <p:txBody>
          <a:bodyPr>
            <a:normAutofit/>
          </a:bodyPr>
          <a:lstStyle/>
          <a:p>
            <a:r>
              <a:rPr lang="en-GB" sz="3200" b="1" dirty="0">
                <a:solidFill>
                  <a:schemeClr val="tx2"/>
                </a:solidFill>
                <a:latin typeface="+mn-lt"/>
              </a:rPr>
              <a:t>Competence</a:t>
            </a:r>
          </a:p>
        </p:txBody>
      </p:sp>
      <p:sp>
        <p:nvSpPr>
          <p:cNvPr id="4" name="Content Placeholder 2">
            <a:extLst>
              <a:ext uri="{FF2B5EF4-FFF2-40B4-BE49-F238E27FC236}">
                <a16:creationId xmlns:a16="http://schemas.microsoft.com/office/drawing/2014/main" id="{5E3F54CD-ECB5-4AC1-96F0-27A3958EE351}"/>
              </a:ext>
            </a:extLst>
          </p:cNvPr>
          <p:cNvSpPr>
            <a:spLocks noGrp="1"/>
          </p:cNvSpPr>
          <p:nvPr>
            <p:ph idx="1"/>
          </p:nvPr>
        </p:nvSpPr>
        <p:spPr bwMode="auto">
          <a:xfrm>
            <a:off x="685800" y="972925"/>
            <a:ext cx="11201400" cy="21055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lnSpcReduction="10000"/>
          </a:bodyPr>
          <a:lstStyle/>
          <a:p>
            <a:pPr marL="0" indent="0">
              <a:spcBef>
                <a:spcPts val="600"/>
              </a:spcBef>
              <a:spcAft>
                <a:spcPts val="600"/>
              </a:spcAft>
              <a:buNone/>
              <a:defRPr/>
            </a:pPr>
            <a:r>
              <a:rPr lang="en-GB" sz="1800" dirty="0"/>
              <a:t>   “competence” is a requirement relating to— </a:t>
            </a:r>
          </a:p>
          <a:p>
            <a:pPr marL="800100" lvl="1" indent="-342900">
              <a:spcBef>
                <a:spcPts val="600"/>
              </a:spcBef>
              <a:spcAft>
                <a:spcPts val="600"/>
              </a:spcAft>
              <a:defRPr/>
            </a:pPr>
            <a:r>
              <a:rPr lang="en-GB" sz="1800" dirty="0"/>
              <a:t>(a) the skills, knowledge, experience and behaviours of an individual; </a:t>
            </a:r>
          </a:p>
          <a:p>
            <a:pPr marL="800100" lvl="1" indent="-342900">
              <a:spcBef>
                <a:spcPts val="600"/>
              </a:spcBef>
              <a:spcAft>
                <a:spcPts val="600"/>
              </a:spcAft>
              <a:defRPr/>
            </a:pPr>
            <a:r>
              <a:rPr lang="en-GB" sz="1800" dirty="0"/>
              <a:t>(b) the capability of a person other than an individual to perform its functions under building regulations. </a:t>
            </a:r>
          </a:p>
          <a:p>
            <a:pPr marL="800100" lvl="1" indent="-342900">
              <a:spcBef>
                <a:spcPts val="600"/>
              </a:spcBef>
              <a:spcAft>
                <a:spcPts val="600"/>
              </a:spcAft>
              <a:defRPr/>
            </a:pPr>
            <a:r>
              <a:rPr lang="en-GB" sz="1800" dirty="0"/>
              <a:t>(3) The regulations may require an appointed person who is not an individual to give an individual acting under its control who has the appropriate skills, knowledge, experience and behaviours the task of managing its functions as an appointed person.”</a:t>
            </a:r>
            <a:endParaRPr lang="en-GB" altLang="en-US" sz="1800" dirty="0"/>
          </a:p>
          <a:p>
            <a:pPr>
              <a:spcBef>
                <a:spcPts val="600"/>
              </a:spcBef>
              <a:spcAft>
                <a:spcPts val="600"/>
              </a:spcAft>
            </a:pPr>
            <a:endParaRPr lang="en-GB" altLang="en-US" sz="2000" b="0" i="1" dirty="0"/>
          </a:p>
        </p:txBody>
      </p:sp>
      <p:sp>
        <p:nvSpPr>
          <p:cNvPr id="5" name="Content Placeholder 2">
            <a:extLst>
              <a:ext uri="{FF2B5EF4-FFF2-40B4-BE49-F238E27FC236}">
                <a16:creationId xmlns:a16="http://schemas.microsoft.com/office/drawing/2014/main" id="{D97CBD67-8FCE-4E3E-A7AA-662D5956D131}"/>
              </a:ext>
            </a:extLst>
          </p:cNvPr>
          <p:cNvSpPr txBox="1">
            <a:spLocks/>
          </p:cNvSpPr>
          <p:nvPr/>
        </p:nvSpPr>
        <p:spPr bwMode="auto">
          <a:xfrm>
            <a:off x="922020" y="2893695"/>
            <a:ext cx="11054250" cy="3984625"/>
          </a:xfrm>
          <a:prstGeom prst="rect">
            <a:avLst/>
          </a:prstGeom>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spcAft>
                <a:spcPts val="600"/>
              </a:spcAft>
              <a:defRPr/>
            </a:pPr>
            <a:r>
              <a:rPr lang="en-GB" altLang="en-US" sz="1800" dirty="0"/>
              <a:t>an overarching competence framework standard </a:t>
            </a:r>
            <a:r>
              <a:rPr lang="en-GB" altLang="en-US" sz="1800" b="1" dirty="0"/>
              <a:t>(</a:t>
            </a:r>
            <a:r>
              <a:rPr lang="en-GB" sz="1800" b="1" dirty="0"/>
              <a:t>BSI Flex 8670 Built environment – Overarching framework for competence of individuals) </a:t>
            </a:r>
            <a:r>
              <a:rPr lang="en-GB" altLang="en-US" sz="1800" b="1" dirty="0"/>
              <a:t>for everyone working on a building</a:t>
            </a:r>
            <a:r>
              <a:rPr lang="en-GB" altLang="en-US" sz="1800" dirty="0"/>
              <a:t>. The framework sets core principles of competence, including leading and managing safety, communicating safety, delivering safety, risk management, regulations &amp; processes, building systems, ethics, and fire/life safety. Work now started on conversion to a full standard</a:t>
            </a:r>
          </a:p>
          <a:p>
            <a:pPr marL="342900" indent="-342900">
              <a:spcBef>
                <a:spcPts val="600"/>
              </a:spcBef>
              <a:spcAft>
                <a:spcPts val="600"/>
              </a:spcAft>
              <a:defRPr/>
            </a:pPr>
            <a:r>
              <a:rPr lang="en-GB" altLang="en-US" sz="1800" dirty="0"/>
              <a:t>a set of competence requirements for the new roles: </a:t>
            </a:r>
          </a:p>
          <a:p>
            <a:pPr marL="800100" lvl="1" indent="-342900">
              <a:spcBef>
                <a:spcPts val="600"/>
              </a:spcBef>
              <a:spcAft>
                <a:spcPts val="600"/>
              </a:spcAft>
              <a:defRPr/>
            </a:pPr>
            <a:r>
              <a:rPr lang="en-GB" altLang="en-US" sz="1800" dirty="0"/>
              <a:t>PAS 8671 PD</a:t>
            </a:r>
          </a:p>
          <a:p>
            <a:pPr marL="800100" lvl="1" indent="-342900">
              <a:spcBef>
                <a:spcPts val="600"/>
              </a:spcBef>
              <a:spcAft>
                <a:spcPts val="600"/>
              </a:spcAft>
              <a:defRPr/>
            </a:pPr>
            <a:r>
              <a:rPr lang="en-GB" altLang="en-US" sz="1800" dirty="0"/>
              <a:t>PAS 8672 PC</a:t>
            </a:r>
          </a:p>
          <a:p>
            <a:pPr marL="800100" lvl="1" indent="-342900">
              <a:spcBef>
                <a:spcPts val="600"/>
              </a:spcBef>
              <a:spcAft>
                <a:spcPts val="600"/>
              </a:spcAft>
              <a:defRPr/>
            </a:pPr>
            <a:r>
              <a:rPr lang="en-GB" altLang="en-US" sz="1800" dirty="0"/>
              <a:t>PAS 8673 Those responsible for managing safety in residential buildings</a:t>
            </a:r>
          </a:p>
        </p:txBody>
      </p:sp>
      <p:sp>
        <p:nvSpPr>
          <p:cNvPr id="3" name="Title 4">
            <a:extLst>
              <a:ext uri="{FF2B5EF4-FFF2-40B4-BE49-F238E27FC236}">
                <a16:creationId xmlns:a16="http://schemas.microsoft.com/office/drawing/2014/main" id="{38C331F5-FEDF-D3F3-9C1C-4C5B94FA8683}"/>
              </a:ext>
            </a:extLst>
          </p:cNvPr>
          <p:cNvSpPr txBox="1">
            <a:spLocks/>
          </p:cNvSpPr>
          <p:nvPr/>
        </p:nvSpPr>
        <p:spPr>
          <a:xfrm>
            <a:off x="10538460"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sp>
        <p:nvSpPr>
          <p:cNvPr id="11" name="TextBox 10">
            <a:extLst>
              <a:ext uri="{FF2B5EF4-FFF2-40B4-BE49-F238E27FC236}">
                <a16:creationId xmlns:a16="http://schemas.microsoft.com/office/drawing/2014/main" id="{5888FDA2-2BFD-6E9A-8472-133DDB8418C4}"/>
              </a:ext>
            </a:extLst>
          </p:cNvPr>
          <p:cNvSpPr txBox="1"/>
          <p:nvPr/>
        </p:nvSpPr>
        <p:spPr>
          <a:xfrm>
            <a:off x="4780383" y="6321133"/>
            <a:ext cx="2497494" cy="369332"/>
          </a:xfrm>
          <a:prstGeom prst="rect">
            <a:avLst/>
          </a:prstGeom>
          <a:noFill/>
        </p:spPr>
        <p:txBody>
          <a:bodyPr wrap="square" rtlCol="0">
            <a:spAutoFit/>
          </a:bodyPr>
          <a:lstStyle/>
          <a:p>
            <a:r>
              <a:rPr lang="en-GB" dirty="0">
                <a:solidFill>
                  <a:schemeClr val="accent1">
                    <a:lumMod val="75000"/>
                  </a:schemeClr>
                </a:solidFill>
              </a:rPr>
              <a:t>www.resolvegroup.co.uk</a:t>
            </a:r>
          </a:p>
        </p:txBody>
      </p:sp>
      <p:pic>
        <p:nvPicPr>
          <p:cNvPr id="6" name="Picture 5">
            <a:extLst>
              <a:ext uri="{FF2B5EF4-FFF2-40B4-BE49-F238E27FC236}">
                <a16:creationId xmlns:a16="http://schemas.microsoft.com/office/drawing/2014/main" id="{B7B13D02-7C78-E70A-C3F4-2A0E255F3083}"/>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310453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F36026B9-8417-4712-8050-452ED25A78CC}"/>
              </a:ext>
            </a:extLst>
          </p:cNvPr>
          <p:cNvSpPr/>
          <p:nvPr/>
        </p:nvSpPr>
        <p:spPr>
          <a:xfrm>
            <a:off x="8228284" y="983041"/>
            <a:ext cx="3326870" cy="4848959"/>
          </a:xfrm>
          <a:prstGeom prst="round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42918BDC-8E9D-492C-B0A6-2D7C001249A4}"/>
              </a:ext>
            </a:extLst>
          </p:cNvPr>
          <p:cNvSpPr/>
          <p:nvPr/>
        </p:nvSpPr>
        <p:spPr>
          <a:xfrm>
            <a:off x="360000" y="923731"/>
            <a:ext cx="7695111" cy="4786603"/>
          </a:xfrm>
          <a:prstGeom prst="roundRect">
            <a:avLst>
              <a:gd name="adj" fmla="val 1686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ontent Placeholder 4">
            <a:extLst>
              <a:ext uri="{FF2B5EF4-FFF2-40B4-BE49-F238E27FC236}">
                <a16:creationId xmlns:a16="http://schemas.microsoft.com/office/drawing/2014/main" id="{604F8EAB-30A3-4A06-9826-FE411C6069A7}"/>
              </a:ext>
            </a:extLst>
          </p:cNvPr>
          <p:cNvGraphicFramePr>
            <a:graphicFrameLocks noGrp="1"/>
          </p:cNvGraphicFramePr>
          <p:nvPr>
            <p:ph idx="1"/>
          </p:nvPr>
        </p:nvGraphicFramePr>
        <p:xfrm>
          <a:off x="-1166373" y="979630"/>
          <a:ext cx="10799762" cy="5255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36C71B1-E304-4AEE-8F71-CCC437629314}"/>
              </a:ext>
            </a:extLst>
          </p:cNvPr>
          <p:cNvSpPr>
            <a:spLocks noGrp="1"/>
          </p:cNvSpPr>
          <p:nvPr>
            <p:ph type="title"/>
          </p:nvPr>
        </p:nvSpPr>
        <p:spPr>
          <a:xfrm>
            <a:off x="582258" y="197833"/>
            <a:ext cx="10515600" cy="521716"/>
          </a:xfrm>
        </p:spPr>
        <p:txBody>
          <a:bodyPr>
            <a:noAutofit/>
          </a:bodyPr>
          <a:lstStyle/>
          <a:p>
            <a:r>
              <a:rPr lang="en-GB" sz="3200" b="1" dirty="0">
                <a:solidFill>
                  <a:schemeClr val="tx2"/>
                </a:solidFill>
                <a:latin typeface="+mn-lt"/>
              </a:rPr>
              <a:t>BECS programme of standards development 2020-2022</a:t>
            </a:r>
          </a:p>
        </p:txBody>
      </p:sp>
      <p:sp>
        <p:nvSpPr>
          <p:cNvPr id="6" name="Rectangle 5">
            <a:extLst>
              <a:ext uri="{FF2B5EF4-FFF2-40B4-BE49-F238E27FC236}">
                <a16:creationId xmlns:a16="http://schemas.microsoft.com/office/drawing/2014/main" id="{D702E207-0A8C-4ED9-B936-3F5D11D810C8}"/>
              </a:ext>
            </a:extLst>
          </p:cNvPr>
          <p:cNvSpPr/>
          <p:nvPr/>
        </p:nvSpPr>
        <p:spPr>
          <a:xfrm>
            <a:off x="8331858" y="4089800"/>
            <a:ext cx="2156400" cy="10764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D193DD32-9133-46D9-AEBD-279D0659C6DC}"/>
              </a:ext>
            </a:extLst>
          </p:cNvPr>
          <p:cNvSpPr/>
          <p:nvPr/>
        </p:nvSpPr>
        <p:spPr>
          <a:xfrm>
            <a:off x="8484258" y="4242200"/>
            <a:ext cx="2156400" cy="10764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8C4B31AA-FA70-494E-A71E-44B411BD92C1}"/>
              </a:ext>
            </a:extLst>
          </p:cNvPr>
          <p:cNvSpPr/>
          <p:nvPr/>
        </p:nvSpPr>
        <p:spPr>
          <a:xfrm>
            <a:off x="8636658" y="4394600"/>
            <a:ext cx="2156400" cy="10764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8357481D-0462-4965-AD93-D34F8E01DB84}"/>
              </a:ext>
            </a:extLst>
          </p:cNvPr>
          <p:cNvSpPr/>
          <p:nvPr/>
        </p:nvSpPr>
        <p:spPr>
          <a:xfrm>
            <a:off x="8789058" y="4547000"/>
            <a:ext cx="2156400" cy="10764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9E5FEA2-1A9A-49A8-AC63-81AF0C167FCB}"/>
              </a:ext>
            </a:extLst>
          </p:cNvPr>
          <p:cNvSpPr/>
          <p:nvPr/>
        </p:nvSpPr>
        <p:spPr>
          <a:xfrm>
            <a:off x="8941458" y="4699400"/>
            <a:ext cx="2156400" cy="10764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87E28603-C0E8-4B94-A186-9CF176D8DA27}"/>
              </a:ext>
            </a:extLst>
          </p:cNvPr>
          <p:cNvSpPr/>
          <p:nvPr/>
        </p:nvSpPr>
        <p:spPr>
          <a:xfrm>
            <a:off x="9093858" y="4851800"/>
            <a:ext cx="2156400" cy="1076400"/>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Sector and sub-sector frameworks</a:t>
            </a:r>
          </a:p>
        </p:txBody>
      </p:sp>
      <p:cxnSp>
        <p:nvCxnSpPr>
          <p:cNvPr id="35" name="Straight Connector 34">
            <a:extLst>
              <a:ext uri="{FF2B5EF4-FFF2-40B4-BE49-F238E27FC236}">
                <a16:creationId xmlns:a16="http://schemas.microsoft.com/office/drawing/2014/main" id="{AE03C7EC-B8F5-4F66-8AD0-42E55325989F}"/>
              </a:ext>
            </a:extLst>
          </p:cNvPr>
          <p:cNvCxnSpPr>
            <a:cxnSpLocks/>
          </p:cNvCxnSpPr>
          <p:nvPr/>
        </p:nvCxnSpPr>
        <p:spPr>
          <a:xfrm>
            <a:off x="6768513" y="3733956"/>
            <a:ext cx="2873828" cy="0"/>
          </a:xfrm>
          <a:prstGeom prst="line">
            <a:avLst/>
          </a:prstGeom>
          <a:ln w="19050">
            <a:solidFill>
              <a:schemeClr val="bg2">
                <a:lumMod val="75000"/>
              </a:schemeClr>
            </a:solidFill>
          </a:ln>
        </p:spPr>
        <p:style>
          <a:lnRef idx="1">
            <a:schemeClr val="accent4"/>
          </a:lnRef>
          <a:fillRef idx="0">
            <a:schemeClr val="accent4"/>
          </a:fillRef>
          <a:effectRef idx="0">
            <a:schemeClr val="accent4"/>
          </a:effectRef>
          <a:fontRef idx="minor">
            <a:schemeClr val="tx1"/>
          </a:fontRef>
        </p:style>
      </p:cxnSp>
      <p:cxnSp>
        <p:nvCxnSpPr>
          <p:cNvPr id="39" name="Straight Connector 38">
            <a:extLst>
              <a:ext uri="{FF2B5EF4-FFF2-40B4-BE49-F238E27FC236}">
                <a16:creationId xmlns:a16="http://schemas.microsoft.com/office/drawing/2014/main" id="{D67FB297-3E38-452D-B512-BF4F3A15124C}"/>
              </a:ext>
            </a:extLst>
          </p:cNvPr>
          <p:cNvCxnSpPr/>
          <p:nvPr/>
        </p:nvCxnSpPr>
        <p:spPr>
          <a:xfrm>
            <a:off x="9405258" y="386458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E9D3C0A-A4B4-4D0F-8B38-D0C37FC28DEF}"/>
              </a:ext>
            </a:extLst>
          </p:cNvPr>
          <p:cNvCxnSpPr>
            <a:cxnSpLocks/>
          </p:cNvCxnSpPr>
          <p:nvPr/>
        </p:nvCxnSpPr>
        <p:spPr>
          <a:xfrm>
            <a:off x="9685176" y="3733956"/>
            <a:ext cx="0" cy="35584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C2B4BC4-2EEC-4177-AB72-0E5BFE1D8687}"/>
              </a:ext>
            </a:extLst>
          </p:cNvPr>
          <p:cNvSpPr txBox="1"/>
          <p:nvPr/>
        </p:nvSpPr>
        <p:spPr>
          <a:xfrm>
            <a:off x="442465" y="2172770"/>
            <a:ext cx="2625200" cy="923330"/>
          </a:xfrm>
          <a:prstGeom prst="rect">
            <a:avLst/>
          </a:prstGeom>
          <a:noFill/>
        </p:spPr>
        <p:txBody>
          <a:bodyPr wrap="square" rtlCol="0">
            <a:spAutoFit/>
          </a:bodyPr>
          <a:lstStyle/>
          <a:p>
            <a:pPr algn="ctr"/>
            <a:r>
              <a:rPr lang="en-GB" b="1" dirty="0">
                <a:solidFill>
                  <a:srgbClr val="FF0000"/>
                </a:solidFill>
              </a:rPr>
              <a:t>BECS Strategy Group –&gt; Technical Committee CPB/1</a:t>
            </a:r>
          </a:p>
        </p:txBody>
      </p:sp>
      <p:sp>
        <p:nvSpPr>
          <p:cNvPr id="48" name="TextBox 47">
            <a:extLst>
              <a:ext uri="{FF2B5EF4-FFF2-40B4-BE49-F238E27FC236}">
                <a16:creationId xmlns:a16="http://schemas.microsoft.com/office/drawing/2014/main" id="{C3469659-6B0E-44F4-B36F-B0E12FB18230}"/>
              </a:ext>
            </a:extLst>
          </p:cNvPr>
          <p:cNvSpPr txBox="1"/>
          <p:nvPr/>
        </p:nvSpPr>
        <p:spPr>
          <a:xfrm>
            <a:off x="8285938" y="1971065"/>
            <a:ext cx="2873824" cy="646331"/>
          </a:xfrm>
          <a:prstGeom prst="rect">
            <a:avLst/>
          </a:prstGeom>
          <a:noFill/>
        </p:spPr>
        <p:txBody>
          <a:bodyPr wrap="square" rtlCol="0">
            <a:spAutoFit/>
          </a:bodyPr>
          <a:lstStyle/>
          <a:p>
            <a:pPr algn="ctr"/>
            <a:r>
              <a:rPr lang="en-GB" b="1" dirty="0">
                <a:solidFill>
                  <a:schemeClr val="bg2">
                    <a:lumMod val="75000"/>
                  </a:schemeClr>
                </a:solidFill>
              </a:rPr>
              <a:t>CSG and other </a:t>
            </a:r>
          </a:p>
          <a:p>
            <a:pPr algn="ctr"/>
            <a:r>
              <a:rPr lang="en-GB" b="1" dirty="0">
                <a:solidFill>
                  <a:schemeClr val="bg2">
                    <a:lumMod val="75000"/>
                  </a:schemeClr>
                </a:solidFill>
              </a:rPr>
              <a:t>industry activity</a:t>
            </a:r>
          </a:p>
        </p:txBody>
      </p:sp>
      <p:sp>
        <p:nvSpPr>
          <p:cNvPr id="55" name="Arrow: Chevron 54">
            <a:extLst>
              <a:ext uri="{FF2B5EF4-FFF2-40B4-BE49-F238E27FC236}">
                <a16:creationId xmlns:a16="http://schemas.microsoft.com/office/drawing/2014/main" id="{E55E1273-F588-4565-A567-7DCCD4C3BB85}"/>
              </a:ext>
            </a:extLst>
          </p:cNvPr>
          <p:cNvSpPr/>
          <p:nvPr/>
        </p:nvSpPr>
        <p:spPr>
          <a:xfrm flipH="1">
            <a:off x="7785111" y="2993416"/>
            <a:ext cx="270000" cy="270000"/>
          </a:xfrm>
          <a:prstGeom prst="chevron">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Arrow: Chevron 55">
            <a:extLst>
              <a:ext uri="{FF2B5EF4-FFF2-40B4-BE49-F238E27FC236}">
                <a16:creationId xmlns:a16="http://schemas.microsoft.com/office/drawing/2014/main" id="{F56CB450-6426-4632-A6FA-5007FCED5048}"/>
              </a:ext>
            </a:extLst>
          </p:cNvPr>
          <p:cNvSpPr/>
          <p:nvPr/>
        </p:nvSpPr>
        <p:spPr>
          <a:xfrm flipH="1">
            <a:off x="8001374" y="2993416"/>
            <a:ext cx="270000" cy="270000"/>
          </a:xfrm>
          <a:prstGeom prst="chevron">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Arrow: Chevron 56">
            <a:extLst>
              <a:ext uri="{FF2B5EF4-FFF2-40B4-BE49-F238E27FC236}">
                <a16:creationId xmlns:a16="http://schemas.microsoft.com/office/drawing/2014/main" id="{3E40BC23-0428-4E8A-B0C9-73A31801ADD6}"/>
              </a:ext>
            </a:extLst>
          </p:cNvPr>
          <p:cNvSpPr/>
          <p:nvPr/>
        </p:nvSpPr>
        <p:spPr>
          <a:xfrm flipH="1">
            <a:off x="8228284" y="2993416"/>
            <a:ext cx="270000" cy="270000"/>
          </a:xfrm>
          <a:prstGeom prst="chevron">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itle 4">
            <a:extLst>
              <a:ext uri="{FF2B5EF4-FFF2-40B4-BE49-F238E27FC236}">
                <a16:creationId xmlns:a16="http://schemas.microsoft.com/office/drawing/2014/main" id="{C161049B-06CB-4391-BC5C-8C6C1D373692}"/>
              </a:ext>
            </a:extLst>
          </p:cNvPr>
          <p:cNvSpPr txBox="1">
            <a:spLocks/>
          </p:cNvSpPr>
          <p:nvPr/>
        </p:nvSpPr>
        <p:spPr>
          <a:xfrm>
            <a:off x="10366338" y="6115872"/>
            <a:ext cx="1463040" cy="7571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sp>
        <p:nvSpPr>
          <p:cNvPr id="4" name="TextBox 3">
            <a:extLst>
              <a:ext uri="{FF2B5EF4-FFF2-40B4-BE49-F238E27FC236}">
                <a16:creationId xmlns:a16="http://schemas.microsoft.com/office/drawing/2014/main" id="{A240766D-E743-E035-DC34-C17F8E37BE39}"/>
              </a:ext>
            </a:extLst>
          </p:cNvPr>
          <p:cNvSpPr txBox="1"/>
          <p:nvPr/>
        </p:nvSpPr>
        <p:spPr>
          <a:xfrm>
            <a:off x="4780383" y="6321133"/>
            <a:ext cx="2497494" cy="369332"/>
          </a:xfrm>
          <a:prstGeom prst="rect">
            <a:avLst/>
          </a:prstGeom>
          <a:noFill/>
        </p:spPr>
        <p:txBody>
          <a:bodyPr wrap="square" rtlCol="0">
            <a:spAutoFit/>
          </a:bodyPr>
          <a:lstStyle/>
          <a:p>
            <a:r>
              <a:rPr lang="en-GB" dirty="0">
                <a:solidFill>
                  <a:schemeClr val="accent1">
                    <a:lumMod val="75000"/>
                  </a:schemeClr>
                </a:solidFill>
              </a:rPr>
              <a:t>www.resolvegroup.co.uk</a:t>
            </a:r>
          </a:p>
        </p:txBody>
      </p:sp>
      <p:pic>
        <p:nvPicPr>
          <p:cNvPr id="3" name="Picture 2">
            <a:extLst>
              <a:ext uri="{FF2B5EF4-FFF2-40B4-BE49-F238E27FC236}">
                <a16:creationId xmlns:a16="http://schemas.microsoft.com/office/drawing/2014/main" id="{317A43C1-18A1-E323-219A-797768472400}"/>
              </a:ext>
            </a:extLst>
          </p:cNvPr>
          <p:cNvPicPr>
            <a:picLocks noChangeAspect="1"/>
          </p:cNvPicPr>
          <p:nvPr/>
        </p:nvPicPr>
        <p:blipFill>
          <a:blip r:embed="rId8"/>
          <a:stretch>
            <a:fillRect/>
          </a:stretch>
        </p:blipFill>
        <p:spPr>
          <a:xfrm>
            <a:off x="215692" y="5943640"/>
            <a:ext cx="1539373" cy="746825"/>
          </a:xfrm>
          <a:prstGeom prst="rect">
            <a:avLst/>
          </a:prstGeom>
        </p:spPr>
      </p:pic>
    </p:spTree>
    <p:extLst>
      <p:ext uri="{BB962C8B-B14F-4D97-AF65-F5344CB8AC3E}">
        <p14:creationId xmlns:p14="http://schemas.microsoft.com/office/powerpoint/2010/main" val="3092212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D1F0-591C-5623-B548-26EB79C363F3}"/>
              </a:ext>
            </a:extLst>
          </p:cNvPr>
          <p:cNvSpPr>
            <a:spLocks noGrp="1"/>
          </p:cNvSpPr>
          <p:nvPr>
            <p:ph type="title"/>
          </p:nvPr>
        </p:nvSpPr>
        <p:spPr/>
        <p:txBody>
          <a:bodyPr>
            <a:noAutofit/>
          </a:bodyPr>
          <a:lstStyle/>
          <a:p>
            <a:r>
              <a:rPr lang="en-GB" sz="3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PAS 8673:2022</a:t>
            </a:r>
            <a:r>
              <a:rPr lang="en-GB" sz="3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Built environment – Competence requirements for the management of safety in residential buildings – Specification</a:t>
            </a:r>
            <a:endParaRPr lang="en-GB" sz="3200" dirty="0">
              <a:solidFill>
                <a:schemeClr val="tx2"/>
              </a:solidFill>
            </a:endParaRPr>
          </a:p>
        </p:txBody>
      </p:sp>
      <p:sp>
        <p:nvSpPr>
          <p:cNvPr id="3" name="Content Placeholder 2">
            <a:extLst>
              <a:ext uri="{FF2B5EF4-FFF2-40B4-BE49-F238E27FC236}">
                <a16:creationId xmlns:a16="http://schemas.microsoft.com/office/drawing/2014/main" id="{D8255E47-C334-6213-811E-BA357A00E29A}"/>
              </a:ext>
            </a:extLst>
          </p:cNvPr>
          <p:cNvSpPr>
            <a:spLocks noGrp="1"/>
          </p:cNvSpPr>
          <p:nvPr>
            <p:ph idx="1"/>
          </p:nvPr>
        </p:nvSpPr>
        <p:spPr/>
        <p:txBody>
          <a:bodyPr>
            <a:normAutofit fontScale="92500" lnSpcReduction="10000"/>
          </a:bodyPr>
          <a:lstStyle/>
          <a:p>
            <a:pPr>
              <a:spcBef>
                <a:spcPts val="600"/>
              </a:spcBef>
              <a:spcAft>
                <a:spcPts val="6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Competency Standards</a:t>
            </a:r>
          </a:p>
          <a:p>
            <a:pPr>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government has been working with the British Standards Institution (BSI) to create a suite of national competence standards for duty holders. </a:t>
            </a:r>
          </a:p>
          <a:p>
            <a:pPr>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These include which came into effect on the 31</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dirty="0">
                <a:effectLst/>
                <a:latin typeface="Calibri" panose="020F0502020204030204" pitchFamily="34" charset="0"/>
                <a:ea typeface="Calibri" panose="020F0502020204030204" pitchFamily="34" charset="0"/>
                <a:cs typeface="Times New Roman" panose="02020603050405020304" pitchFamily="18" charset="0"/>
              </a:rPr>
              <a:t> July 2022.</a:t>
            </a:r>
          </a:p>
          <a:p>
            <a:pPr>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PAS 8673:2022 sets out a competence framework to support Accountable Persons and others in managing building safety risks.</a:t>
            </a:r>
          </a:p>
          <a:p>
            <a:pPr>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PAS is intended to apply to both organisations and to individuals, especially those overseeing the implementation of the arrangements to assess and manage building safety risk</a:t>
            </a:r>
          </a:p>
          <a:p>
            <a:pPr>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minimum competence requirements within the PAS are intended to be interpreted in the context of the functions, activities and tasks relevant to the management of safety in residential buildings. </a:t>
            </a:r>
          </a:p>
          <a:p>
            <a:pPr>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Overseeing the arrangements to manage building safety risks is a highly important role and requires an effective safety management system to be evaluated and implemented or managed. Any person, including where part of an organization, who undertakes this overseeing role is, therefore, expected to have the relevant skills, knowledge and experience, combined with appropriate behaviours as set out in Table 1 of BSI Flex 8670 v3.0:2021-04 Built environment. Core criteria for building safety in competence frameworks. Code of practice</a:t>
            </a:r>
            <a:endParaRPr lang="en-GB" sz="1800" b="1" baseline="300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AA4A448C-4E17-77B7-35A0-C1D8A3B74CF7}"/>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DF464AC0-D58D-AEE5-867C-0CA44F10CC82}"/>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8CB337DB-3471-9BB8-D750-A338119C2361}"/>
              </a:ext>
            </a:extLst>
          </p:cNvPr>
          <p:cNvPicPr>
            <a:picLocks noChangeAspect="1"/>
          </p:cNvPicPr>
          <p:nvPr/>
        </p:nvPicPr>
        <p:blipFill>
          <a:blip r:embed="rId2"/>
          <a:stretch>
            <a:fillRect/>
          </a:stretch>
        </p:blipFill>
        <p:spPr>
          <a:xfrm>
            <a:off x="249877" y="5947720"/>
            <a:ext cx="1539373" cy="746825"/>
          </a:xfrm>
          <a:prstGeom prst="rect">
            <a:avLst/>
          </a:prstGeom>
        </p:spPr>
      </p:pic>
    </p:spTree>
    <p:extLst>
      <p:ext uri="{BB962C8B-B14F-4D97-AF65-F5344CB8AC3E}">
        <p14:creationId xmlns:p14="http://schemas.microsoft.com/office/powerpoint/2010/main" val="5049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4AD4-1290-1E97-8755-55084A8E1B96}"/>
              </a:ext>
            </a:extLst>
          </p:cNvPr>
          <p:cNvSpPr>
            <a:spLocks noGrp="1"/>
          </p:cNvSpPr>
          <p:nvPr>
            <p:ph type="title"/>
          </p:nvPr>
        </p:nvSpPr>
        <p:spPr>
          <a:xfrm>
            <a:off x="5648325" y="365125"/>
            <a:ext cx="4486275" cy="1325563"/>
          </a:xfrm>
        </p:spPr>
        <p:txBody>
          <a:bodyPr>
            <a:normAutofit/>
          </a:bodyPr>
          <a:lstStyle/>
          <a:p>
            <a:r>
              <a:rPr lang="en-GB" sz="3600" dirty="0">
                <a:solidFill>
                  <a:schemeClr val="tx2"/>
                </a:solidFill>
                <a:latin typeface="+mn-lt"/>
              </a:rPr>
              <a:t>PAS 8673:2022</a:t>
            </a:r>
          </a:p>
        </p:txBody>
      </p:sp>
      <p:pic>
        <p:nvPicPr>
          <p:cNvPr id="5" name="Content Placeholder 4">
            <a:extLst>
              <a:ext uri="{FF2B5EF4-FFF2-40B4-BE49-F238E27FC236}">
                <a16:creationId xmlns:a16="http://schemas.microsoft.com/office/drawing/2014/main" id="{CC832BAA-C747-B03C-DF3D-6FB4F241439B}"/>
              </a:ext>
            </a:extLst>
          </p:cNvPr>
          <p:cNvPicPr>
            <a:picLocks noGrp="1" noChangeAspect="1"/>
          </p:cNvPicPr>
          <p:nvPr>
            <p:ph idx="1"/>
          </p:nvPr>
        </p:nvPicPr>
        <p:blipFill>
          <a:blip r:embed="rId2"/>
          <a:stretch>
            <a:fillRect/>
          </a:stretch>
        </p:blipFill>
        <p:spPr>
          <a:xfrm>
            <a:off x="6583325" y="1550728"/>
            <a:ext cx="3694931" cy="4351338"/>
          </a:xfrm>
        </p:spPr>
      </p:pic>
      <p:pic>
        <p:nvPicPr>
          <p:cNvPr id="7" name="Picture 6">
            <a:extLst>
              <a:ext uri="{FF2B5EF4-FFF2-40B4-BE49-F238E27FC236}">
                <a16:creationId xmlns:a16="http://schemas.microsoft.com/office/drawing/2014/main" id="{0C392A9C-D3C1-4C67-D70C-36F90716A4A6}"/>
              </a:ext>
            </a:extLst>
          </p:cNvPr>
          <p:cNvPicPr>
            <a:picLocks noChangeAspect="1"/>
          </p:cNvPicPr>
          <p:nvPr/>
        </p:nvPicPr>
        <p:blipFill>
          <a:blip r:embed="rId3"/>
          <a:stretch>
            <a:fillRect/>
          </a:stretch>
        </p:blipFill>
        <p:spPr>
          <a:xfrm>
            <a:off x="752298" y="365125"/>
            <a:ext cx="4077053" cy="5761219"/>
          </a:xfrm>
          <a:prstGeom prst="rect">
            <a:avLst/>
          </a:prstGeom>
        </p:spPr>
      </p:pic>
      <p:sp>
        <p:nvSpPr>
          <p:cNvPr id="8" name="TextBox 7">
            <a:extLst>
              <a:ext uri="{FF2B5EF4-FFF2-40B4-BE49-F238E27FC236}">
                <a16:creationId xmlns:a16="http://schemas.microsoft.com/office/drawing/2014/main" id="{5D5F38AD-8080-BACE-5679-6963FDE097D4}"/>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9" name="Title 4">
            <a:extLst>
              <a:ext uri="{FF2B5EF4-FFF2-40B4-BE49-F238E27FC236}">
                <a16:creationId xmlns:a16="http://schemas.microsoft.com/office/drawing/2014/main" id="{CF5D3308-8D64-8B4F-053B-EB33FD686E5E}"/>
              </a:ext>
            </a:extLst>
          </p:cNvPr>
          <p:cNvSpPr txBox="1">
            <a:spLocks/>
          </p:cNvSpPr>
          <p:nvPr/>
        </p:nvSpPr>
        <p:spPr>
          <a:xfrm>
            <a:off x="10550861" y="6042026"/>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10" name="Picture 9">
            <a:extLst>
              <a:ext uri="{FF2B5EF4-FFF2-40B4-BE49-F238E27FC236}">
                <a16:creationId xmlns:a16="http://schemas.microsoft.com/office/drawing/2014/main" id="{5D3FE0C8-662F-7ECA-63CC-735687A60613}"/>
              </a:ext>
            </a:extLst>
          </p:cNvPr>
          <p:cNvPicPr>
            <a:picLocks noChangeAspect="1"/>
          </p:cNvPicPr>
          <p:nvPr/>
        </p:nvPicPr>
        <p:blipFill>
          <a:blip r:embed="rId4"/>
          <a:stretch>
            <a:fillRect/>
          </a:stretch>
        </p:blipFill>
        <p:spPr>
          <a:xfrm>
            <a:off x="178099" y="6005343"/>
            <a:ext cx="1539373" cy="746825"/>
          </a:xfrm>
          <a:prstGeom prst="rect">
            <a:avLst/>
          </a:prstGeom>
        </p:spPr>
      </p:pic>
    </p:spTree>
    <p:extLst>
      <p:ext uri="{BB962C8B-B14F-4D97-AF65-F5344CB8AC3E}">
        <p14:creationId xmlns:p14="http://schemas.microsoft.com/office/powerpoint/2010/main" val="224669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D627A-2F70-2551-583B-FC658D298081}"/>
              </a:ext>
            </a:extLst>
          </p:cNvPr>
          <p:cNvSpPr>
            <a:spLocks noGrp="1"/>
          </p:cNvSpPr>
          <p:nvPr>
            <p:ph type="title"/>
          </p:nvPr>
        </p:nvSpPr>
        <p:spPr>
          <a:xfrm>
            <a:off x="838200" y="337133"/>
            <a:ext cx="10515600" cy="1325563"/>
          </a:xfrm>
        </p:spPr>
        <p:txBody>
          <a:bodyPr>
            <a:normAutofit/>
          </a:bodyPr>
          <a:lstStyle/>
          <a:p>
            <a:r>
              <a:rPr lang="en-GB" sz="3600" b="1" dirty="0">
                <a:solidFill>
                  <a:schemeClr val="tx2"/>
                </a:solidFill>
                <a:latin typeface="+mn-lt"/>
              </a:rPr>
              <a:t>PAS 8673 - Relationship with other publications </a:t>
            </a:r>
            <a:br>
              <a:rPr lang="en-GB" dirty="0"/>
            </a:br>
            <a:endParaRPr lang="en-GB" dirty="0"/>
          </a:p>
        </p:txBody>
      </p:sp>
      <p:sp>
        <p:nvSpPr>
          <p:cNvPr id="3" name="Content Placeholder 2">
            <a:extLst>
              <a:ext uri="{FF2B5EF4-FFF2-40B4-BE49-F238E27FC236}">
                <a16:creationId xmlns:a16="http://schemas.microsoft.com/office/drawing/2014/main" id="{D2A08958-A6C3-46E9-9514-1FAB51EE44A5}"/>
              </a:ext>
            </a:extLst>
          </p:cNvPr>
          <p:cNvSpPr>
            <a:spLocks noGrp="1"/>
          </p:cNvSpPr>
          <p:nvPr>
            <p:ph idx="1"/>
          </p:nvPr>
        </p:nvSpPr>
        <p:spPr>
          <a:xfrm>
            <a:off x="754224" y="1116499"/>
            <a:ext cx="10515600" cy="4351338"/>
          </a:xfrm>
        </p:spPr>
        <p:txBody>
          <a:bodyPr>
            <a:normAutofit/>
          </a:bodyPr>
          <a:lstStyle/>
          <a:p>
            <a:pPr marL="0" indent="0">
              <a:buNone/>
            </a:pPr>
            <a:r>
              <a:rPr lang="en-GB" sz="1800" dirty="0"/>
              <a:t>This PAS forms part of a comprehensive suite of documents relating to competence in the built environment. </a:t>
            </a:r>
          </a:p>
          <a:p>
            <a:pPr marL="0" indent="0">
              <a:buNone/>
            </a:pPr>
            <a:r>
              <a:rPr lang="en-GB" sz="1800" dirty="0"/>
              <a:t>The suite comprises: </a:t>
            </a:r>
          </a:p>
          <a:p>
            <a:r>
              <a:rPr lang="en-GB" sz="1800" dirty="0"/>
              <a:t>BSI Flex 8670, Built environment – Core criteria for building safety in competence frameworks – Code of practice) ; </a:t>
            </a:r>
          </a:p>
          <a:p>
            <a:r>
              <a:rPr lang="en-GB" sz="1800" dirty="0"/>
              <a:t>PAS 8671, Built environment – Framework for competence of individual Principal Designers – Specification; </a:t>
            </a:r>
          </a:p>
          <a:p>
            <a:r>
              <a:rPr lang="en-GB" sz="1800" dirty="0"/>
              <a:t>PAS 8672, Built environment – Framework for competence of individual Principal Contractors – Specification; </a:t>
            </a:r>
          </a:p>
          <a:p>
            <a:r>
              <a:rPr lang="en-GB" sz="1800" dirty="0"/>
              <a:t>PAS 8673, Built environment – Competence requirements for the management of safety in residential buildings – Specification. </a:t>
            </a:r>
          </a:p>
          <a:p>
            <a:endParaRPr lang="en-GB" sz="1800" dirty="0"/>
          </a:p>
          <a:p>
            <a:pPr marL="0" indent="0">
              <a:buNone/>
            </a:pPr>
            <a:r>
              <a:rPr lang="en-GB" sz="1800" dirty="0"/>
              <a:t>This PAS is based upon the recommendations regarding competence (i.e. skills, knowledge, experience and behaviours) and assessment given in the report Safer people, safer homes: Building Safety Management of Working Group 8 [1], the “Hackitt” report [2], and BSI Flex 8670</a:t>
            </a:r>
          </a:p>
        </p:txBody>
      </p:sp>
      <p:sp>
        <p:nvSpPr>
          <p:cNvPr id="4" name="TextBox 3">
            <a:extLst>
              <a:ext uri="{FF2B5EF4-FFF2-40B4-BE49-F238E27FC236}">
                <a16:creationId xmlns:a16="http://schemas.microsoft.com/office/drawing/2014/main" id="{47E2E240-AD41-FFCC-3833-42C634DD3AB8}"/>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8EE635D1-2C9B-5C02-2B09-1978BA1CAD1A}"/>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31661036-DDA3-0F80-CB5C-C39F08587124}"/>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3941617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7591-9AE4-35A7-1D5A-7345C7F4C088}"/>
              </a:ext>
            </a:extLst>
          </p:cNvPr>
          <p:cNvSpPr>
            <a:spLocks noGrp="1"/>
          </p:cNvSpPr>
          <p:nvPr>
            <p:ph type="title"/>
          </p:nvPr>
        </p:nvSpPr>
        <p:spPr/>
        <p:txBody>
          <a:bodyPr>
            <a:normAutofit/>
          </a:bodyPr>
          <a:lstStyle/>
          <a:p>
            <a:r>
              <a:rPr lang="en-GB" sz="3600" b="1" dirty="0">
                <a:solidFill>
                  <a:schemeClr val="tx2"/>
                </a:solidFill>
                <a:latin typeface="+mn-lt"/>
              </a:rPr>
              <a:t>PAS 8673: 2022 - Forward</a:t>
            </a:r>
          </a:p>
        </p:txBody>
      </p:sp>
      <p:sp>
        <p:nvSpPr>
          <p:cNvPr id="3" name="Content Placeholder 2">
            <a:extLst>
              <a:ext uri="{FF2B5EF4-FFF2-40B4-BE49-F238E27FC236}">
                <a16:creationId xmlns:a16="http://schemas.microsoft.com/office/drawing/2014/main" id="{F1A8AE7A-6078-5F68-E8E6-AD8626C56622}"/>
              </a:ext>
            </a:extLst>
          </p:cNvPr>
          <p:cNvSpPr>
            <a:spLocks noGrp="1"/>
          </p:cNvSpPr>
          <p:nvPr>
            <p:ph idx="1"/>
          </p:nvPr>
        </p:nvSpPr>
        <p:spPr/>
        <p:txBody>
          <a:bodyPr>
            <a:normAutofit/>
          </a:bodyPr>
          <a:lstStyle/>
          <a:p>
            <a:r>
              <a:rPr lang="en-GB" sz="2400" dirty="0"/>
              <a:t>This PAS sets out a competence framework to support Accountable Persons and others in managing building safety risks. “</a:t>
            </a:r>
            <a:r>
              <a:rPr lang="en-GB" sz="2400" b="1" dirty="0"/>
              <a:t>Building safety</a:t>
            </a:r>
            <a:r>
              <a:rPr lang="en-GB" sz="2400" dirty="0"/>
              <a:t>” is used in the sense defined in BSI Flex 8670 and encompasses </a:t>
            </a:r>
            <a:r>
              <a:rPr lang="en-GB" sz="2400" b="1" dirty="0"/>
              <a:t>fire safety, structural safety, public health and public safety. </a:t>
            </a:r>
          </a:p>
          <a:p>
            <a:endParaRPr lang="en-GB" sz="2400" dirty="0"/>
          </a:p>
          <a:p>
            <a:r>
              <a:rPr lang="en-GB" sz="2400" dirty="0"/>
              <a:t>The context of the PAS is residential buildings and other developments incorporating residential accommodation, but it might also be relevant to other types of building. </a:t>
            </a:r>
            <a:r>
              <a:rPr lang="en-GB" sz="2400" b="1" dirty="0"/>
              <a:t>The term “person” in this PAS means a natural person or a legal entity, i.e. organization. </a:t>
            </a:r>
          </a:p>
        </p:txBody>
      </p:sp>
      <p:sp>
        <p:nvSpPr>
          <p:cNvPr id="4" name="TextBox 3">
            <a:extLst>
              <a:ext uri="{FF2B5EF4-FFF2-40B4-BE49-F238E27FC236}">
                <a16:creationId xmlns:a16="http://schemas.microsoft.com/office/drawing/2014/main" id="{AA0EC541-6F38-4462-BDD2-AEDFA5246987}"/>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4D355672-843F-5857-5343-084B1EC4AFDC}"/>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C0972E01-BB3A-C8B2-980B-C7E2C978A24D}"/>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351905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391FF6-EFAF-4645-0370-9B411847B856}"/>
              </a:ext>
            </a:extLst>
          </p:cNvPr>
          <p:cNvSpPr>
            <a:spLocks noGrp="1"/>
          </p:cNvSpPr>
          <p:nvPr>
            <p:ph idx="1"/>
          </p:nvPr>
        </p:nvSpPr>
        <p:spPr/>
        <p:txBody>
          <a:bodyPr>
            <a:normAutofit/>
          </a:bodyPr>
          <a:lstStyle/>
          <a:p>
            <a:pPr marL="0" indent="0">
              <a:buNone/>
            </a:pPr>
            <a:r>
              <a:rPr lang="en-GB" sz="2400" dirty="0"/>
              <a:t>This PAS can be used as a benchmark against which to assess the competence of: </a:t>
            </a:r>
          </a:p>
          <a:p>
            <a:pPr marL="514350" indent="-514350">
              <a:buAutoNum type="alphaLcParenR"/>
            </a:pPr>
            <a:r>
              <a:rPr lang="en-GB" sz="2400" dirty="0"/>
              <a:t>those performing the necessary activities related to the management of building safety in residential buildings; and </a:t>
            </a:r>
          </a:p>
          <a:p>
            <a:pPr marL="514350" indent="-514350">
              <a:buAutoNum type="alphaLcParenR"/>
            </a:pPr>
            <a:r>
              <a:rPr lang="en-GB" sz="2400" dirty="0"/>
              <a:t>those whose services are being contracted to carry out or support the carrying out of the management of building safety. </a:t>
            </a:r>
          </a:p>
          <a:p>
            <a:pPr marL="0" indent="0">
              <a:buNone/>
            </a:pPr>
            <a:r>
              <a:rPr lang="en-GB" sz="2400" dirty="0"/>
              <a:t>It can also be used to guide and assess how well </a:t>
            </a:r>
            <a:r>
              <a:rPr lang="en-GB" sz="2400" dirty="0" err="1"/>
              <a:t>dutyholders</a:t>
            </a:r>
            <a:r>
              <a:rPr lang="en-GB" sz="2400" dirty="0"/>
              <a:t> and those delegating functions to others (for example, a managing agent employing specialist contractors) have carried out due diligence to verify the competence of those they employ or contract</a:t>
            </a:r>
          </a:p>
        </p:txBody>
      </p:sp>
      <p:sp>
        <p:nvSpPr>
          <p:cNvPr id="4" name="Title 1">
            <a:extLst>
              <a:ext uri="{FF2B5EF4-FFF2-40B4-BE49-F238E27FC236}">
                <a16:creationId xmlns:a16="http://schemas.microsoft.com/office/drawing/2014/main" id="{B50A8953-79E6-5EC9-BAF3-43B16EF3B2F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tx2"/>
                </a:solidFill>
                <a:latin typeface="+mn-lt"/>
              </a:rPr>
              <a:t>PAS 8673: 2022 - Forward</a:t>
            </a:r>
          </a:p>
        </p:txBody>
      </p:sp>
      <p:sp>
        <p:nvSpPr>
          <p:cNvPr id="5" name="TextBox 4">
            <a:extLst>
              <a:ext uri="{FF2B5EF4-FFF2-40B4-BE49-F238E27FC236}">
                <a16:creationId xmlns:a16="http://schemas.microsoft.com/office/drawing/2014/main" id="{3D7705B6-1BB2-2B32-FBE7-5F322277C15A}"/>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6" name="Title 4">
            <a:extLst>
              <a:ext uri="{FF2B5EF4-FFF2-40B4-BE49-F238E27FC236}">
                <a16:creationId xmlns:a16="http://schemas.microsoft.com/office/drawing/2014/main" id="{6B9F884B-7267-4AFD-FC42-1FFBA7B90F6D}"/>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7" name="Picture 6">
            <a:extLst>
              <a:ext uri="{FF2B5EF4-FFF2-40B4-BE49-F238E27FC236}">
                <a16:creationId xmlns:a16="http://schemas.microsoft.com/office/drawing/2014/main" id="{A5EAB97F-44FA-9547-0F6E-3328598B6F81}"/>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1379426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CB3E1-FF7D-6CCB-701B-3117E8C36F12}"/>
              </a:ext>
            </a:extLst>
          </p:cNvPr>
          <p:cNvSpPr>
            <a:spLocks noGrp="1"/>
          </p:cNvSpPr>
          <p:nvPr>
            <p:ph idx="1"/>
          </p:nvPr>
        </p:nvSpPr>
        <p:spPr>
          <a:xfrm>
            <a:off x="838200" y="1253331"/>
            <a:ext cx="10515600" cy="4351338"/>
          </a:xfrm>
        </p:spPr>
        <p:txBody>
          <a:bodyPr>
            <a:noAutofit/>
          </a:bodyPr>
          <a:lstStyle/>
          <a:p>
            <a:pPr marL="0" indent="0">
              <a:buNone/>
            </a:pPr>
            <a:r>
              <a:rPr lang="en-GB" sz="2400" dirty="0"/>
              <a:t>More generally, it is expected to be of use to, for example: </a:t>
            </a:r>
          </a:p>
          <a:p>
            <a:r>
              <a:rPr lang="en-GB" sz="2400" dirty="0"/>
              <a:t>organizations that will assess the competence and commitment of persons managing safety in residential buildings, including professional bodies, trade bodies and those that regulate by statute or facilitate voluntary self-regulation; </a:t>
            </a:r>
          </a:p>
          <a:p>
            <a:r>
              <a:rPr lang="en-GB" sz="2400" dirty="0"/>
              <a:t>national accreditation authorities; </a:t>
            </a:r>
          </a:p>
          <a:p>
            <a:r>
              <a:rPr lang="en-GB" sz="2400" dirty="0"/>
              <a:t>government agencies; </a:t>
            </a:r>
          </a:p>
          <a:p>
            <a:r>
              <a:rPr lang="en-GB" sz="2400" dirty="0"/>
              <a:t>employers; and </a:t>
            </a:r>
          </a:p>
          <a:p>
            <a:r>
              <a:rPr lang="en-GB" sz="2400" dirty="0"/>
              <a:t>insurers. </a:t>
            </a:r>
          </a:p>
          <a:p>
            <a:pPr marL="0" indent="0">
              <a:buNone/>
            </a:pPr>
            <a:r>
              <a:rPr lang="en-GB" sz="2400" b="1" dirty="0"/>
              <a:t>It is anticipated that this PAS can be used to assure stakeholders that persons managing safety in residential buildings are assessed by common and directly comparable methodology and processes</a:t>
            </a:r>
            <a:r>
              <a:rPr lang="en-GB" sz="2400" dirty="0"/>
              <a:t>.</a:t>
            </a:r>
          </a:p>
        </p:txBody>
      </p:sp>
      <p:sp>
        <p:nvSpPr>
          <p:cNvPr id="4" name="Title 1">
            <a:extLst>
              <a:ext uri="{FF2B5EF4-FFF2-40B4-BE49-F238E27FC236}">
                <a16:creationId xmlns:a16="http://schemas.microsoft.com/office/drawing/2014/main" id="{1DD9D463-3E76-4E75-2CDD-B23D875F8BD8}"/>
              </a:ext>
            </a:extLst>
          </p:cNvPr>
          <p:cNvSpPr>
            <a:spLocks noGrp="1"/>
          </p:cNvSpPr>
          <p:nvPr>
            <p:ph type="title"/>
          </p:nvPr>
        </p:nvSpPr>
        <p:spPr>
          <a:xfrm>
            <a:off x="838200" y="243827"/>
            <a:ext cx="10515600" cy="1325563"/>
          </a:xfrm>
        </p:spPr>
        <p:txBody>
          <a:bodyPr>
            <a:normAutofit/>
          </a:bodyPr>
          <a:lstStyle/>
          <a:p>
            <a:r>
              <a:rPr lang="en-GB" sz="3600" b="1" dirty="0">
                <a:solidFill>
                  <a:schemeClr val="tx2"/>
                </a:solidFill>
                <a:latin typeface="+mn-lt"/>
              </a:rPr>
              <a:t>PAS 8673: 2022 - </a:t>
            </a:r>
            <a:r>
              <a:rPr lang="en-GB" sz="3600" b="1" dirty="0" err="1">
                <a:solidFill>
                  <a:schemeClr val="tx2"/>
                </a:solidFill>
                <a:latin typeface="+mn-lt"/>
              </a:rPr>
              <a:t>Foreward</a:t>
            </a:r>
            <a:endParaRPr lang="en-GB" sz="3600" b="1" dirty="0">
              <a:solidFill>
                <a:schemeClr val="tx2"/>
              </a:solidFill>
              <a:latin typeface="+mn-lt"/>
            </a:endParaRPr>
          </a:p>
        </p:txBody>
      </p:sp>
      <p:sp>
        <p:nvSpPr>
          <p:cNvPr id="5" name="TextBox 4">
            <a:extLst>
              <a:ext uri="{FF2B5EF4-FFF2-40B4-BE49-F238E27FC236}">
                <a16:creationId xmlns:a16="http://schemas.microsoft.com/office/drawing/2014/main" id="{87837975-0414-A0E7-73DA-643654499421}"/>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6" name="Title 4">
            <a:extLst>
              <a:ext uri="{FF2B5EF4-FFF2-40B4-BE49-F238E27FC236}">
                <a16:creationId xmlns:a16="http://schemas.microsoft.com/office/drawing/2014/main" id="{7257E11A-B0E4-F73E-675A-CA11C7930B72}"/>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7" name="Picture 6">
            <a:extLst>
              <a:ext uri="{FF2B5EF4-FFF2-40B4-BE49-F238E27FC236}">
                <a16:creationId xmlns:a16="http://schemas.microsoft.com/office/drawing/2014/main" id="{E550E326-7A6F-6064-9D5D-0393CD4FD3B7}"/>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402911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7515-07AF-827C-B52B-9626BA8F2066}"/>
              </a:ext>
            </a:extLst>
          </p:cNvPr>
          <p:cNvSpPr>
            <a:spLocks noGrp="1"/>
          </p:cNvSpPr>
          <p:nvPr>
            <p:ph type="title"/>
          </p:nvPr>
        </p:nvSpPr>
        <p:spPr>
          <a:xfrm>
            <a:off x="266700" y="136525"/>
            <a:ext cx="10515600" cy="1325563"/>
          </a:xfrm>
        </p:spPr>
        <p:txBody>
          <a:bodyPr>
            <a:normAutofit/>
          </a:bodyPr>
          <a:lstStyle/>
          <a:p>
            <a:r>
              <a:rPr lang="en-GB" sz="3200" b="1" dirty="0">
                <a:solidFill>
                  <a:schemeClr val="tx2"/>
                </a:solidFill>
                <a:latin typeface="+mn-lt"/>
              </a:rPr>
              <a:t>Timeline for Regulations</a:t>
            </a:r>
          </a:p>
        </p:txBody>
      </p:sp>
      <p:pic>
        <p:nvPicPr>
          <p:cNvPr id="5" name="Picture 4">
            <a:extLst>
              <a:ext uri="{FF2B5EF4-FFF2-40B4-BE49-F238E27FC236}">
                <a16:creationId xmlns:a16="http://schemas.microsoft.com/office/drawing/2014/main" id="{C3154EB1-B70B-0CF7-E812-BB3055648EFF}"/>
              </a:ext>
            </a:extLst>
          </p:cNvPr>
          <p:cNvPicPr>
            <a:picLocks noChangeAspect="1"/>
          </p:cNvPicPr>
          <p:nvPr/>
        </p:nvPicPr>
        <p:blipFill>
          <a:blip r:embed="rId2"/>
          <a:stretch>
            <a:fillRect/>
          </a:stretch>
        </p:blipFill>
        <p:spPr>
          <a:xfrm>
            <a:off x="474915" y="1387357"/>
            <a:ext cx="11538986" cy="4476976"/>
          </a:xfrm>
          <a:prstGeom prst="rect">
            <a:avLst/>
          </a:prstGeom>
        </p:spPr>
      </p:pic>
      <p:sp>
        <p:nvSpPr>
          <p:cNvPr id="6" name="Title 4">
            <a:extLst>
              <a:ext uri="{FF2B5EF4-FFF2-40B4-BE49-F238E27FC236}">
                <a16:creationId xmlns:a16="http://schemas.microsoft.com/office/drawing/2014/main" id="{EF4FC4D0-47A2-F0F9-9493-7C93DEE2690E}"/>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sp>
        <p:nvSpPr>
          <p:cNvPr id="8" name="TextBox 7">
            <a:extLst>
              <a:ext uri="{FF2B5EF4-FFF2-40B4-BE49-F238E27FC236}">
                <a16:creationId xmlns:a16="http://schemas.microsoft.com/office/drawing/2014/main" id="{FDE17E65-3E96-AA86-6DAA-A697187E47F3}"/>
              </a:ext>
            </a:extLst>
          </p:cNvPr>
          <p:cNvSpPr txBox="1"/>
          <p:nvPr/>
        </p:nvSpPr>
        <p:spPr>
          <a:xfrm>
            <a:off x="4780383" y="6321133"/>
            <a:ext cx="2497494" cy="369332"/>
          </a:xfrm>
          <a:prstGeom prst="rect">
            <a:avLst/>
          </a:prstGeom>
          <a:noFill/>
        </p:spPr>
        <p:txBody>
          <a:bodyPr wrap="square" rtlCol="0">
            <a:spAutoFit/>
          </a:bodyPr>
          <a:lstStyle/>
          <a:p>
            <a:r>
              <a:rPr lang="en-GB" dirty="0">
                <a:solidFill>
                  <a:schemeClr val="accent1">
                    <a:lumMod val="75000"/>
                  </a:schemeClr>
                </a:solidFill>
              </a:rPr>
              <a:t>www.resolvegroup.co.uk</a:t>
            </a:r>
          </a:p>
        </p:txBody>
      </p:sp>
      <p:pic>
        <p:nvPicPr>
          <p:cNvPr id="3" name="Picture 2">
            <a:extLst>
              <a:ext uri="{FF2B5EF4-FFF2-40B4-BE49-F238E27FC236}">
                <a16:creationId xmlns:a16="http://schemas.microsoft.com/office/drawing/2014/main" id="{8B7718BE-8F4B-9D1F-E63F-07F1D40E1CFC}"/>
              </a:ext>
            </a:extLst>
          </p:cNvPr>
          <p:cNvPicPr>
            <a:picLocks noChangeAspect="1"/>
          </p:cNvPicPr>
          <p:nvPr/>
        </p:nvPicPr>
        <p:blipFill>
          <a:blip r:embed="rId3"/>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268929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F5718-842C-CE38-A23F-34CC8D918C21}"/>
              </a:ext>
            </a:extLst>
          </p:cNvPr>
          <p:cNvSpPr>
            <a:spLocks noGrp="1"/>
          </p:cNvSpPr>
          <p:nvPr>
            <p:ph idx="1"/>
          </p:nvPr>
        </p:nvSpPr>
        <p:spPr>
          <a:xfrm>
            <a:off x="838200" y="1884784"/>
            <a:ext cx="10515600" cy="2740122"/>
          </a:xfrm>
        </p:spPr>
        <p:txBody>
          <a:bodyPr>
            <a:normAutofit/>
          </a:bodyPr>
          <a:lstStyle/>
          <a:p>
            <a:r>
              <a:rPr lang="en-GB" sz="1800" dirty="0"/>
              <a:t>The interdependencies that exist between the functions, activities and tasks necessary to maintain the safe, secure and effective functioning of a building have to be understood, including maintenance and improvement works undertaken by occupants; otherwise, there is the likelihood of incidents occurring that could affect occupant safety. </a:t>
            </a:r>
          </a:p>
          <a:p>
            <a:endParaRPr lang="en-GB" sz="1800" dirty="0"/>
          </a:p>
          <a:p>
            <a:r>
              <a:rPr lang="en-GB" sz="1800" dirty="0"/>
              <a:t>Upholding building safety as the primary concern means accepting that activities and tasks have to be designed, planned, organized, resourced, coordinated, monitored, controlled and reviewed, and the interdependencies between them have to be properly understood, to provide adequate levels of safety in the building</a:t>
            </a:r>
          </a:p>
        </p:txBody>
      </p:sp>
      <p:sp>
        <p:nvSpPr>
          <p:cNvPr id="4" name="Title 1">
            <a:extLst>
              <a:ext uri="{FF2B5EF4-FFF2-40B4-BE49-F238E27FC236}">
                <a16:creationId xmlns:a16="http://schemas.microsoft.com/office/drawing/2014/main" id="{D2B520D0-B39C-BB6A-2521-14B27D8E7385}"/>
              </a:ext>
            </a:extLst>
          </p:cNvPr>
          <p:cNvSpPr>
            <a:spLocks noGrp="1"/>
          </p:cNvSpPr>
          <p:nvPr>
            <p:ph type="title"/>
          </p:nvPr>
        </p:nvSpPr>
        <p:spPr>
          <a:xfrm>
            <a:off x="838200" y="243827"/>
            <a:ext cx="10515600" cy="1325563"/>
          </a:xfrm>
        </p:spPr>
        <p:txBody>
          <a:bodyPr>
            <a:normAutofit/>
          </a:bodyPr>
          <a:lstStyle/>
          <a:p>
            <a:r>
              <a:rPr lang="en-GB" sz="3600" b="1" dirty="0">
                <a:solidFill>
                  <a:schemeClr val="tx2"/>
                </a:solidFill>
                <a:latin typeface="+mn-lt"/>
              </a:rPr>
              <a:t>PAS 8673: 2022 - Introduction</a:t>
            </a:r>
          </a:p>
        </p:txBody>
      </p:sp>
      <p:sp>
        <p:nvSpPr>
          <p:cNvPr id="5" name="TextBox 4">
            <a:extLst>
              <a:ext uri="{FF2B5EF4-FFF2-40B4-BE49-F238E27FC236}">
                <a16:creationId xmlns:a16="http://schemas.microsoft.com/office/drawing/2014/main" id="{1D9FB291-26FD-C7B2-DB2C-F67DF0FAB79F}"/>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6" name="Title 4">
            <a:extLst>
              <a:ext uri="{FF2B5EF4-FFF2-40B4-BE49-F238E27FC236}">
                <a16:creationId xmlns:a16="http://schemas.microsoft.com/office/drawing/2014/main" id="{B19A5F7B-EB69-19D9-F2F6-CF48B6F1BCAF}"/>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7" name="Picture 6">
            <a:extLst>
              <a:ext uri="{FF2B5EF4-FFF2-40B4-BE49-F238E27FC236}">
                <a16:creationId xmlns:a16="http://schemas.microsoft.com/office/drawing/2014/main" id="{3E6B0C5A-9C7D-F5E9-7F1D-659C8BC65137}"/>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1053425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24F9-D1AA-51E7-7688-D998A5C94A3B}"/>
              </a:ext>
            </a:extLst>
          </p:cNvPr>
          <p:cNvSpPr>
            <a:spLocks noGrp="1"/>
          </p:cNvSpPr>
          <p:nvPr>
            <p:ph type="title"/>
          </p:nvPr>
        </p:nvSpPr>
        <p:spPr>
          <a:xfrm>
            <a:off x="838200" y="365125"/>
            <a:ext cx="10515600" cy="885177"/>
          </a:xfrm>
        </p:spPr>
        <p:txBody>
          <a:bodyPr>
            <a:normAutofit/>
          </a:bodyPr>
          <a:lstStyle/>
          <a:p>
            <a:r>
              <a:rPr lang="en-GB" sz="3200" b="1" dirty="0">
                <a:solidFill>
                  <a:schemeClr val="tx2"/>
                </a:solidFill>
                <a:latin typeface="+mn-lt"/>
              </a:rPr>
              <a:t>PAS 8673: 2022 Scope</a:t>
            </a:r>
          </a:p>
        </p:txBody>
      </p:sp>
      <p:sp>
        <p:nvSpPr>
          <p:cNvPr id="3" name="Content Placeholder 2">
            <a:extLst>
              <a:ext uri="{FF2B5EF4-FFF2-40B4-BE49-F238E27FC236}">
                <a16:creationId xmlns:a16="http://schemas.microsoft.com/office/drawing/2014/main" id="{FE9BA874-6644-271B-B1B5-A5AF63607F4D}"/>
              </a:ext>
            </a:extLst>
          </p:cNvPr>
          <p:cNvSpPr>
            <a:spLocks noGrp="1"/>
          </p:cNvSpPr>
          <p:nvPr>
            <p:ph idx="1"/>
          </p:nvPr>
        </p:nvSpPr>
        <p:spPr>
          <a:xfrm>
            <a:off x="838200" y="1433739"/>
            <a:ext cx="10515600" cy="4351338"/>
          </a:xfrm>
        </p:spPr>
        <p:txBody>
          <a:bodyPr>
            <a:normAutofit fontScale="62500" lnSpcReduction="20000"/>
          </a:bodyPr>
          <a:lstStyle/>
          <a:p>
            <a:pPr marL="0" indent="0">
              <a:buNone/>
            </a:pPr>
            <a:r>
              <a:rPr lang="en-GB" dirty="0"/>
              <a:t>This PAS specifies competence requirements for managing safety in residential buildings, based on the recommendations and core competence criteria set out in BSI Flex 8670, in regard to: </a:t>
            </a:r>
          </a:p>
          <a:p>
            <a:r>
              <a:rPr lang="en-GB" dirty="0"/>
              <a:t>building structures and building systems, including building services; </a:t>
            </a:r>
          </a:p>
          <a:p>
            <a:r>
              <a:rPr lang="en-GB" dirty="0"/>
              <a:t>interaction of systems and components; </a:t>
            </a:r>
          </a:p>
          <a:p>
            <a:r>
              <a:rPr lang="en-GB" dirty="0"/>
              <a:t>operational practices necessary to maintain buildings safe for occupants; </a:t>
            </a:r>
          </a:p>
          <a:p>
            <a:r>
              <a:rPr lang="en-GB" dirty="0"/>
              <a:t>risk management; </a:t>
            </a:r>
          </a:p>
          <a:p>
            <a:r>
              <a:rPr lang="en-GB" dirty="0"/>
              <a:t>managing the golden thread of information, including other digital information; </a:t>
            </a:r>
          </a:p>
          <a:p>
            <a:r>
              <a:rPr lang="en-GB" dirty="0"/>
              <a:t>managing change, including the consequences of human behaviour; </a:t>
            </a:r>
          </a:p>
          <a:p>
            <a:r>
              <a:rPr lang="en-GB" dirty="0"/>
              <a:t>leadership, communication and planning skills; and </a:t>
            </a:r>
          </a:p>
          <a:p>
            <a:r>
              <a:rPr lang="en-GB" dirty="0"/>
              <a:t>personal commitment to ethical behaviour and professional standards. </a:t>
            </a:r>
          </a:p>
          <a:p>
            <a:endParaRPr lang="en-GB" dirty="0"/>
          </a:p>
          <a:p>
            <a:pPr marL="0" indent="0">
              <a:buNone/>
            </a:pPr>
            <a:r>
              <a:rPr lang="en-GB" dirty="0"/>
              <a:t>It also gives guidance on detailed competencies (see Annex A) and the assessment of competence (see Annex B). This PAS is applicable to residential buildings and other developments incorporating residential accommodation. This PAS does not cover training requirements</a:t>
            </a:r>
          </a:p>
        </p:txBody>
      </p:sp>
      <p:sp>
        <p:nvSpPr>
          <p:cNvPr id="4" name="TextBox 3">
            <a:extLst>
              <a:ext uri="{FF2B5EF4-FFF2-40B4-BE49-F238E27FC236}">
                <a16:creationId xmlns:a16="http://schemas.microsoft.com/office/drawing/2014/main" id="{56B9B2D7-93D6-D82B-032B-D00991DB7D0D}"/>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EB1EC467-001C-7EA0-1282-A68F6599D3E8}"/>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88B50031-EDDF-4FAB-9871-32830605D2DD}"/>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1162005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05BC-C7FB-C321-995C-EAA2E540B10B}"/>
              </a:ext>
            </a:extLst>
          </p:cNvPr>
          <p:cNvSpPr>
            <a:spLocks noGrp="1"/>
          </p:cNvSpPr>
          <p:nvPr>
            <p:ph type="title"/>
          </p:nvPr>
        </p:nvSpPr>
        <p:spPr>
          <a:xfrm>
            <a:off x="464198" y="187845"/>
            <a:ext cx="10515600" cy="754548"/>
          </a:xfrm>
        </p:spPr>
        <p:txBody>
          <a:bodyPr>
            <a:normAutofit/>
          </a:bodyPr>
          <a:lstStyle/>
          <a:p>
            <a:r>
              <a:rPr lang="en-GB" sz="3200" b="1" dirty="0">
                <a:solidFill>
                  <a:schemeClr val="tx2"/>
                </a:solidFill>
                <a:latin typeface="+mn-lt"/>
              </a:rPr>
              <a:t>Clause 4: Key Principals – (Culture Change)</a:t>
            </a:r>
          </a:p>
        </p:txBody>
      </p:sp>
      <p:sp>
        <p:nvSpPr>
          <p:cNvPr id="5" name="Content Placeholder 4">
            <a:extLst>
              <a:ext uri="{FF2B5EF4-FFF2-40B4-BE49-F238E27FC236}">
                <a16:creationId xmlns:a16="http://schemas.microsoft.com/office/drawing/2014/main" id="{FB9FB1DB-C8CE-F3DF-ED6E-D6D0C71760D4}"/>
              </a:ext>
            </a:extLst>
          </p:cNvPr>
          <p:cNvSpPr>
            <a:spLocks noGrp="1"/>
          </p:cNvSpPr>
          <p:nvPr>
            <p:ph idx="1"/>
          </p:nvPr>
        </p:nvSpPr>
        <p:spPr>
          <a:xfrm>
            <a:off x="464198" y="830425"/>
            <a:ext cx="11263604" cy="4351338"/>
          </a:xfrm>
        </p:spPr>
        <p:txBody>
          <a:bodyPr>
            <a:noAutofit/>
          </a:bodyPr>
          <a:lstStyle/>
          <a:p>
            <a:pPr marL="0" indent="0">
              <a:buNone/>
            </a:pPr>
            <a:r>
              <a:rPr lang="en-GB" sz="1600" dirty="0"/>
              <a:t>4.1 Behaviour and ethics COMMENTARY ON 4.1 </a:t>
            </a:r>
          </a:p>
          <a:p>
            <a:r>
              <a:rPr lang="en-GB" sz="1600" dirty="0"/>
              <a:t>There has to be a sense of personal responsibility, integrity, respect, understanding and promotion of diversity and inclusion, and of accountability, as part of a strong, effective safety culture. The detailed competencies (see Annex A) embed the appropriate behaviours. Ethics, or ethical practices, are a key trait of a professional person. The expectation is that a person managing safety in a residential building adheres at all times to a moral philosophy or an explicit code of conduct prescribed by a professional body, learned society or trade association. The approach taken in BSI Flex 8670, which is reflected in this PAS, is to embed ethical behaviours in the functions, activities and tasks that are required to manage safety in buildings. Instead of behaviours appearing detached from the very act of work, they are an intrinsic part of it. </a:t>
            </a:r>
          </a:p>
          <a:p>
            <a:r>
              <a:rPr lang="en-GB" sz="1600" b="1" dirty="0"/>
              <a:t>A person managing safety in a residential building </a:t>
            </a:r>
            <a:r>
              <a:rPr lang="en-GB" sz="1600" b="1" u="sng" dirty="0"/>
              <a:t>shall</a:t>
            </a:r>
            <a:r>
              <a:rPr lang="en-GB" sz="1600" b="1" dirty="0"/>
              <a:t> adhere to the behaviours and ethical practices prescribed in this PAS. </a:t>
            </a:r>
          </a:p>
          <a:p>
            <a:pPr marL="0" indent="0">
              <a:buNone/>
            </a:pPr>
            <a:r>
              <a:rPr lang="en-GB" sz="1600" dirty="0"/>
              <a:t>4.2 Limits of competence COMMENTARY ON 4.2 </a:t>
            </a:r>
          </a:p>
          <a:p>
            <a:r>
              <a:rPr lang="en-GB" sz="1600" dirty="0"/>
              <a:t>Understanding the limits of a person’s competence is crucial if people are to act appropriately. Aside from the dangers and consequences of acting beyond the limit of one’s competence, there is the likelihood that doing so would send the message that such behaviour is permissible. It is recognized that a person managing safety in a residential building is unlikely to be an expert across all competence areas but, nonetheless, is expected to be able to grasp the key concepts, ask appropriate questions, identify problems, seek the appropriate expert advice and feel confident to challenge it. A person managing safety in a residential building is further expected to know where to find and use relevant standards and guidance. </a:t>
            </a:r>
          </a:p>
          <a:p>
            <a:r>
              <a:rPr lang="en-GB" sz="1600" b="1" dirty="0"/>
              <a:t>Persons managing safety in residential buildings </a:t>
            </a:r>
            <a:r>
              <a:rPr lang="en-GB" sz="1600" b="1" u="sng" dirty="0"/>
              <a:t>shall</a:t>
            </a:r>
            <a:r>
              <a:rPr lang="en-GB" sz="1600" b="1" dirty="0"/>
              <a:t> recognize the limits of their competence. Where the need for expert advice arises, persons managing safety in residential buildings </a:t>
            </a:r>
            <a:r>
              <a:rPr lang="en-GB" sz="1600" b="1" u="sng" dirty="0"/>
              <a:t>shall</a:t>
            </a:r>
            <a:r>
              <a:rPr lang="en-GB" sz="1600" b="1" dirty="0"/>
              <a:t> be aware of the source of such advice and take necessary steps to obtain it</a:t>
            </a:r>
          </a:p>
        </p:txBody>
      </p:sp>
      <p:sp>
        <p:nvSpPr>
          <p:cNvPr id="3" name="TextBox 2">
            <a:extLst>
              <a:ext uri="{FF2B5EF4-FFF2-40B4-BE49-F238E27FC236}">
                <a16:creationId xmlns:a16="http://schemas.microsoft.com/office/drawing/2014/main" id="{A78741E6-5032-1034-D628-2E3B07214127}"/>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4" name="Title 4">
            <a:extLst>
              <a:ext uri="{FF2B5EF4-FFF2-40B4-BE49-F238E27FC236}">
                <a16:creationId xmlns:a16="http://schemas.microsoft.com/office/drawing/2014/main" id="{4FFD0920-AE71-D8DE-88F1-FCD394BB9F0C}"/>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F90155E6-9FCC-CB84-D5A8-B620CF7A6202}"/>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713192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54686-D89B-9E52-1E2D-3BA224ACE99C}"/>
              </a:ext>
            </a:extLst>
          </p:cNvPr>
          <p:cNvSpPr>
            <a:spLocks noGrp="1"/>
          </p:cNvSpPr>
          <p:nvPr>
            <p:ph type="title"/>
          </p:nvPr>
        </p:nvSpPr>
        <p:spPr>
          <a:xfrm>
            <a:off x="838200" y="0"/>
            <a:ext cx="10515600" cy="866516"/>
          </a:xfrm>
        </p:spPr>
        <p:txBody>
          <a:bodyPr>
            <a:normAutofit/>
          </a:bodyPr>
          <a:lstStyle/>
          <a:p>
            <a:r>
              <a:rPr lang="en-GB" sz="3200" b="1" dirty="0">
                <a:solidFill>
                  <a:schemeClr val="tx2"/>
                </a:solidFill>
                <a:latin typeface="+mn-lt"/>
              </a:rPr>
              <a:t>Clause 5 : Next level of detail</a:t>
            </a:r>
          </a:p>
        </p:txBody>
      </p:sp>
      <p:sp>
        <p:nvSpPr>
          <p:cNvPr id="3" name="Content Placeholder 2">
            <a:extLst>
              <a:ext uri="{FF2B5EF4-FFF2-40B4-BE49-F238E27FC236}">
                <a16:creationId xmlns:a16="http://schemas.microsoft.com/office/drawing/2014/main" id="{39E61ADF-9E76-0853-7548-18E0E03BDB5A}"/>
              </a:ext>
            </a:extLst>
          </p:cNvPr>
          <p:cNvSpPr>
            <a:spLocks noGrp="1"/>
          </p:cNvSpPr>
          <p:nvPr>
            <p:ph idx="1"/>
          </p:nvPr>
        </p:nvSpPr>
        <p:spPr>
          <a:xfrm>
            <a:off x="968829" y="649072"/>
            <a:ext cx="10515600" cy="5150498"/>
          </a:xfrm>
        </p:spPr>
        <p:txBody>
          <a:bodyPr>
            <a:noAutofit/>
          </a:bodyPr>
          <a:lstStyle/>
          <a:p>
            <a:pPr marL="0" indent="0">
              <a:buNone/>
            </a:pPr>
            <a:r>
              <a:rPr lang="en-GB" sz="1400" dirty="0"/>
              <a:t>A person managing safety in a residential building shall possess competencies in each of the following areas (see Clause 6): </a:t>
            </a:r>
          </a:p>
          <a:p>
            <a:pPr marL="514350" indent="-514350">
              <a:buAutoNum type="alphaLcParenR"/>
            </a:pPr>
            <a:r>
              <a:rPr lang="en-GB" sz="1400" b="1" dirty="0"/>
              <a:t>operating environment</a:t>
            </a:r>
            <a:r>
              <a:rPr lang="en-GB" sz="1400" dirty="0"/>
              <a:t>: the environment within which the building operates, legal framework, responsibilities and accountabilities, due diligence and evidence, safety management, information management and golden thread requirements; </a:t>
            </a:r>
          </a:p>
          <a:p>
            <a:pPr marL="514350" indent="-514350">
              <a:buAutoNum type="alphaLcParenR"/>
            </a:pPr>
            <a:r>
              <a:rPr lang="en-GB" sz="1400" b="1" dirty="0"/>
              <a:t>leadership and teamwork</a:t>
            </a:r>
            <a:r>
              <a:rPr lang="en-GB" sz="1400" dirty="0"/>
              <a:t>: ethical behaviour, professional standards, leadership, people management, stakeholder engagement, teamwork and motivation, delegation and empowerment;</a:t>
            </a:r>
          </a:p>
          <a:p>
            <a:pPr marL="514350" indent="-514350">
              <a:buAutoNum type="alphaLcParenR"/>
            </a:pPr>
            <a:r>
              <a:rPr lang="en-GB" sz="1400" b="1" dirty="0"/>
              <a:t>building systems and safety</a:t>
            </a:r>
            <a:r>
              <a:rPr lang="en-GB" sz="1400" dirty="0"/>
              <a:t>: how buildings work and building systems and components interact to affect performance and impact building safety, and the practical measures for fire prevention and protection; </a:t>
            </a:r>
          </a:p>
          <a:p>
            <a:pPr marL="514350" indent="-514350">
              <a:buAutoNum type="alphaLcParenR"/>
            </a:pPr>
            <a:r>
              <a:rPr lang="en-GB" sz="1400" b="1" dirty="0"/>
              <a:t>operational practices</a:t>
            </a:r>
            <a:r>
              <a:rPr lang="en-GB" sz="1400" dirty="0"/>
              <a:t>: the safety management system, performance management, servicing, maintenance, repairs and minor construction works, including procurement, and evacuation plan for the building; </a:t>
            </a:r>
          </a:p>
          <a:p>
            <a:pPr marL="514350" indent="-514350">
              <a:buAutoNum type="alphaLcParenR"/>
            </a:pPr>
            <a:r>
              <a:rPr lang="en-GB" sz="1400" b="1" dirty="0"/>
              <a:t>risk management</a:t>
            </a:r>
            <a:r>
              <a:rPr lang="en-GB" sz="1400" dirty="0"/>
              <a:t>: the distinction between issues, hazards and risks, stages in risk assessment and risk response, the building’s risk profile and types of insurance cover; and </a:t>
            </a:r>
          </a:p>
          <a:p>
            <a:pPr marL="514350" indent="-514350">
              <a:buAutoNum type="alphaLcParenR"/>
            </a:pPr>
            <a:r>
              <a:rPr lang="en-GB" sz="1400" b="1" dirty="0"/>
              <a:t>planning, monitoring and control</a:t>
            </a:r>
            <a:r>
              <a:rPr lang="en-GB" sz="1400" dirty="0"/>
              <a:t>: the key principles of project management, time and resources planning, cost management, managing change and lessons learned. </a:t>
            </a:r>
          </a:p>
          <a:p>
            <a:pPr marL="0" indent="0">
              <a:buNone/>
            </a:pPr>
            <a:r>
              <a:rPr lang="en-GB" sz="1400" dirty="0"/>
              <a:t>A person managing safety in a residential building shall recognize the interrelated and interdependent nature of the competencies. Within the competence areas, a person managing safety in a residential building shall possess minimum competencies in relation to: </a:t>
            </a:r>
          </a:p>
          <a:p>
            <a:pPr marL="0" indent="0">
              <a:buNone/>
            </a:pPr>
            <a:r>
              <a:rPr lang="en-GB" sz="1400" dirty="0"/>
              <a:t>1) behaviours; </a:t>
            </a:r>
          </a:p>
          <a:p>
            <a:pPr marL="0" indent="0">
              <a:buNone/>
            </a:pPr>
            <a:r>
              <a:rPr lang="en-GB" sz="1400" dirty="0"/>
              <a:t>2) fire safety, structural safety, public health and public safety; </a:t>
            </a:r>
          </a:p>
          <a:p>
            <a:pPr marL="0" indent="0">
              <a:buNone/>
            </a:pPr>
            <a:r>
              <a:rPr lang="en-GB" sz="1400" dirty="0"/>
              <a:t>3) managing building safety; </a:t>
            </a:r>
          </a:p>
          <a:p>
            <a:pPr marL="0" indent="0">
              <a:buNone/>
            </a:pPr>
            <a:r>
              <a:rPr lang="en-GB" sz="1400" dirty="0"/>
              <a:t>4) knowledge management and communication; and</a:t>
            </a:r>
          </a:p>
          <a:p>
            <a:pPr marL="0" indent="0">
              <a:buNone/>
            </a:pPr>
            <a:r>
              <a:rPr lang="en-GB" sz="1400" dirty="0"/>
              <a:t>5) buildings as systems, building systems and construction products.</a:t>
            </a:r>
          </a:p>
        </p:txBody>
      </p:sp>
      <p:sp>
        <p:nvSpPr>
          <p:cNvPr id="4" name="TextBox 3">
            <a:extLst>
              <a:ext uri="{FF2B5EF4-FFF2-40B4-BE49-F238E27FC236}">
                <a16:creationId xmlns:a16="http://schemas.microsoft.com/office/drawing/2014/main" id="{33BDABB8-A644-375C-EA92-19F05C5D3C75}"/>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3D5E3991-BB0F-8299-C399-8A9F5A7FAF79}"/>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39C0337F-FF82-F1CD-EC66-0471168A4059}"/>
              </a:ext>
            </a:extLst>
          </p:cNvPr>
          <p:cNvPicPr>
            <a:picLocks noChangeAspect="1"/>
          </p:cNvPicPr>
          <p:nvPr/>
        </p:nvPicPr>
        <p:blipFill>
          <a:blip r:embed="rId2"/>
          <a:stretch>
            <a:fillRect/>
          </a:stretch>
        </p:blipFill>
        <p:spPr>
          <a:xfrm>
            <a:off x="185939" y="6058669"/>
            <a:ext cx="1380440" cy="669719"/>
          </a:xfrm>
          <a:prstGeom prst="rect">
            <a:avLst/>
          </a:prstGeom>
        </p:spPr>
      </p:pic>
    </p:spTree>
    <p:extLst>
      <p:ext uri="{BB962C8B-B14F-4D97-AF65-F5344CB8AC3E}">
        <p14:creationId xmlns:p14="http://schemas.microsoft.com/office/powerpoint/2010/main" val="4037745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24E8-A30F-0EA3-AF89-F8C06D419964}"/>
              </a:ext>
            </a:extLst>
          </p:cNvPr>
          <p:cNvSpPr>
            <a:spLocks noGrp="1"/>
          </p:cNvSpPr>
          <p:nvPr>
            <p:ph type="title"/>
          </p:nvPr>
        </p:nvSpPr>
        <p:spPr>
          <a:xfrm>
            <a:off x="569167" y="355794"/>
            <a:ext cx="10784633" cy="903839"/>
          </a:xfrm>
        </p:spPr>
        <p:txBody>
          <a:bodyPr>
            <a:normAutofit/>
          </a:bodyPr>
          <a:lstStyle/>
          <a:p>
            <a:r>
              <a:rPr lang="en-GB" sz="3200" b="1" dirty="0">
                <a:solidFill>
                  <a:schemeClr val="tx2"/>
                </a:solidFill>
                <a:latin typeface="+mn-lt"/>
              </a:rPr>
              <a:t>Clause 6 </a:t>
            </a:r>
            <a:r>
              <a:rPr lang="en-GB" sz="3200" b="1" u="sng" dirty="0">
                <a:solidFill>
                  <a:schemeClr val="tx2"/>
                </a:solidFill>
                <a:latin typeface="+mn-lt"/>
              </a:rPr>
              <a:t>The</a:t>
            </a:r>
            <a:r>
              <a:rPr lang="en-GB" sz="3200" b="1" dirty="0">
                <a:solidFill>
                  <a:schemeClr val="tx2"/>
                </a:solidFill>
                <a:latin typeface="+mn-lt"/>
              </a:rPr>
              <a:t> Detailed requirements</a:t>
            </a:r>
          </a:p>
        </p:txBody>
      </p:sp>
      <p:sp>
        <p:nvSpPr>
          <p:cNvPr id="3" name="Content Placeholder 2">
            <a:extLst>
              <a:ext uri="{FF2B5EF4-FFF2-40B4-BE49-F238E27FC236}">
                <a16:creationId xmlns:a16="http://schemas.microsoft.com/office/drawing/2014/main" id="{D903D1F2-AA37-A8A8-676B-8D2E1BF702DB}"/>
              </a:ext>
            </a:extLst>
          </p:cNvPr>
          <p:cNvSpPr>
            <a:spLocks noGrp="1"/>
          </p:cNvSpPr>
          <p:nvPr>
            <p:ph idx="1"/>
          </p:nvPr>
        </p:nvSpPr>
        <p:spPr>
          <a:xfrm>
            <a:off x="703683" y="1253331"/>
            <a:ext cx="10515600" cy="4351338"/>
          </a:xfrm>
        </p:spPr>
        <p:txBody>
          <a:bodyPr>
            <a:normAutofit fontScale="62500" lnSpcReduction="20000"/>
          </a:bodyPr>
          <a:lstStyle/>
          <a:p>
            <a:pPr marL="0" indent="0">
              <a:buNone/>
            </a:pPr>
            <a:r>
              <a:rPr lang="en-GB" b="1" dirty="0"/>
              <a:t>6.1 Operating environment </a:t>
            </a:r>
          </a:p>
          <a:p>
            <a:pPr marL="0" indent="0">
              <a:buNone/>
            </a:pPr>
            <a:r>
              <a:rPr lang="en-GB" dirty="0"/>
              <a:t>A person managing safety in a residential building shall possess the following competencies for the operating environment. </a:t>
            </a:r>
          </a:p>
          <a:p>
            <a:pPr marL="514350" indent="-514350">
              <a:buAutoNum type="alphaLcParenR"/>
            </a:pPr>
            <a:r>
              <a:rPr lang="en-GB" b="1" dirty="0"/>
              <a:t>Legal and compliance</a:t>
            </a:r>
            <a:r>
              <a:rPr lang="en-GB" dirty="0"/>
              <a:t>: explain relevant legislation and statutory guidance, including that relating to health and safety, drivers of compliance and how they are intended to regulate the design, construction, operation, maintenance and refurbishment of residential buildings, and the legal duties and obligations in regard to building safety. </a:t>
            </a:r>
          </a:p>
          <a:p>
            <a:pPr marL="514350" indent="-514350">
              <a:buAutoNum type="alphaLcParenR"/>
            </a:pPr>
            <a:r>
              <a:rPr lang="en-GB" b="1" dirty="0"/>
              <a:t>Roles, responsibilities and accountability</a:t>
            </a:r>
            <a:r>
              <a:rPr lang="en-GB" dirty="0"/>
              <a:t>: demonstrate good governance in determining responsibilities and understand accountabilities including one’s role and its limits.</a:t>
            </a:r>
          </a:p>
          <a:p>
            <a:pPr marL="514350" indent="-514350">
              <a:buAutoNum type="alphaLcParenR"/>
            </a:pPr>
            <a:r>
              <a:rPr lang="en-GB" b="1" dirty="0"/>
              <a:t>Due diligence and evidence</a:t>
            </a:r>
            <a:r>
              <a:rPr lang="en-GB" dirty="0"/>
              <a:t>: demonstrate principles of selection and appointment of contractors and management of contracts, including cost recovery for building safety and related works, and establish authenticity and quality of information and record keeping. </a:t>
            </a:r>
          </a:p>
          <a:p>
            <a:pPr marL="514350" indent="-514350">
              <a:buAutoNum type="alphaLcParenR"/>
            </a:pPr>
            <a:r>
              <a:rPr lang="en-GB" b="1" dirty="0"/>
              <a:t>Information management</a:t>
            </a:r>
            <a:r>
              <a:rPr lang="en-GB" dirty="0"/>
              <a:t>: evaluate the suitability, accuracy and quality of information to operate an information management system that integrates building safety information and data, and implement security-minded practices. </a:t>
            </a:r>
          </a:p>
          <a:p>
            <a:pPr marL="514350" indent="-514350">
              <a:buAutoNum type="alphaLcParenR"/>
            </a:pPr>
            <a:r>
              <a:rPr lang="en-GB" b="1" dirty="0"/>
              <a:t>Golden thread of information and safety case report</a:t>
            </a:r>
            <a:r>
              <a:rPr lang="en-GB" dirty="0"/>
              <a:t>: identify the golden thread principles and how information on safety and behaviours can be utilized to record and maintain a reliable safety case for the building, and explain the purpose and requirements of a safety case report</a:t>
            </a:r>
          </a:p>
        </p:txBody>
      </p:sp>
      <p:sp>
        <p:nvSpPr>
          <p:cNvPr id="4" name="TextBox 3">
            <a:extLst>
              <a:ext uri="{FF2B5EF4-FFF2-40B4-BE49-F238E27FC236}">
                <a16:creationId xmlns:a16="http://schemas.microsoft.com/office/drawing/2014/main" id="{AF62E247-F668-18A6-E1B0-6BA7244618AF}"/>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613DE71E-77D3-6674-042E-2034A8CC8B7E}"/>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4266DB36-A1C4-0550-BF7F-51EF5DA7B27D}"/>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2842489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8A18A-A6C1-3153-0E16-7377A65A2B77}"/>
              </a:ext>
            </a:extLst>
          </p:cNvPr>
          <p:cNvSpPr>
            <a:spLocks noGrp="1"/>
          </p:cNvSpPr>
          <p:nvPr>
            <p:ph idx="1"/>
          </p:nvPr>
        </p:nvSpPr>
        <p:spPr>
          <a:xfrm>
            <a:off x="569167" y="1253331"/>
            <a:ext cx="10515600" cy="4351338"/>
          </a:xfrm>
        </p:spPr>
        <p:txBody>
          <a:bodyPr>
            <a:noAutofit/>
          </a:bodyPr>
          <a:lstStyle/>
          <a:p>
            <a:pPr marL="0" indent="0">
              <a:buNone/>
            </a:pPr>
            <a:r>
              <a:rPr lang="en-GB" sz="1600" b="1" dirty="0"/>
              <a:t>6.2 Leadership and teamwork </a:t>
            </a:r>
          </a:p>
          <a:p>
            <a:pPr marL="0" indent="0">
              <a:buNone/>
            </a:pPr>
            <a:r>
              <a:rPr lang="en-GB" sz="1600" dirty="0"/>
              <a:t>A person managing safety in a residential building shall possess the following competencies for leadership and teamwork. </a:t>
            </a:r>
          </a:p>
          <a:p>
            <a:pPr marL="514350" indent="-514350">
              <a:buAutoNum type="alphaLcParenR"/>
            </a:pPr>
            <a:r>
              <a:rPr lang="en-GB" sz="1600" b="1" dirty="0"/>
              <a:t>Ethical behaviour and professional standards</a:t>
            </a:r>
            <a:r>
              <a:rPr lang="en-GB" sz="1600" dirty="0"/>
              <a:t>: recognize and understand indicators of fraud, irregularity, negligent and corrupt practices, measures to avoid them, steps to be taken when they occur, and safeguards for occupants. </a:t>
            </a:r>
          </a:p>
          <a:p>
            <a:pPr marL="514350" indent="-514350">
              <a:buAutoNum type="alphaLcParenR"/>
            </a:pPr>
            <a:r>
              <a:rPr lang="en-GB" sz="1600" b="1" dirty="0"/>
              <a:t>Leadership:</a:t>
            </a:r>
            <a:r>
              <a:rPr lang="en-GB" sz="1600" dirty="0"/>
              <a:t> recognize and understand the purpose of leadership, its place in management and effects on personnel, and explain how it can be used to achieve defined objectives, including prioritizing building safety and people. </a:t>
            </a:r>
          </a:p>
          <a:p>
            <a:pPr marL="514350" indent="-514350">
              <a:buAutoNum type="alphaLcParenR"/>
            </a:pPr>
            <a:r>
              <a:rPr lang="en-GB" sz="1600" b="1" dirty="0"/>
              <a:t>People management</a:t>
            </a:r>
            <a:r>
              <a:rPr lang="en-GB" sz="1600" dirty="0"/>
              <a:t>: evaluate the skills, knowledge, experience and behaviours of persons required to assist in the management, maintenance and operation of a building and their personal development needs, and demonstrate inclusiveness, equality and fairness when discharging one’s duties.</a:t>
            </a:r>
          </a:p>
          <a:p>
            <a:pPr marL="514350" indent="-514350">
              <a:buAutoNum type="alphaLcParenR"/>
            </a:pPr>
            <a:r>
              <a:rPr lang="en-GB" sz="1600" b="1" dirty="0"/>
              <a:t>Stakeholder engagement</a:t>
            </a:r>
            <a:r>
              <a:rPr lang="en-GB" sz="1600" dirty="0"/>
              <a:t>: evaluate the needs of occupants, including the requirements of those with mobility, cognitive or sensory impairment, and other key stakeholders, and explain how to engage effectively with them to maintain positive relationships. </a:t>
            </a:r>
          </a:p>
          <a:p>
            <a:pPr marL="514350" indent="-514350">
              <a:buAutoNum type="alphaLcParenR"/>
            </a:pPr>
            <a:r>
              <a:rPr lang="en-GB" sz="1600" b="1" dirty="0"/>
              <a:t>Teamwork and motivation</a:t>
            </a:r>
            <a:r>
              <a:rPr lang="en-GB" sz="1600" dirty="0"/>
              <a:t>: evaluate roles, responsibilities and targets for effective teamwork, and establish commitment to shared objectives in conjunction with occupants and other key stakeholders. </a:t>
            </a:r>
          </a:p>
          <a:p>
            <a:pPr marL="514350" indent="-514350">
              <a:buAutoNum type="alphaLcParenR"/>
            </a:pPr>
            <a:r>
              <a:rPr lang="en-GB" sz="1600" b="1" dirty="0"/>
              <a:t>Delegation and empowerment</a:t>
            </a:r>
            <a:r>
              <a:rPr lang="en-GB" sz="1600" dirty="0"/>
              <a:t>: understand the difference between delegation and empowerment, and recognize situations where each is appropriate, including encouraging, enabling and supporting occupants and other relevant stakeholders</a:t>
            </a:r>
          </a:p>
        </p:txBody>
      </p:sp>
      <p:sp>
        <p:nvSpPr>
          <p:cNvPr id="4" name="Title 1">
            <a:extLst>
              <a:ext uri="{FF2B5EF4-FFF2-40B4-BE49-F238E27FC236}">
                <a16:creationId xmlns:a16="http://schemas.microsoft.com/office/drawing/2014/main" id="{36C1071E-2CF4-4411-AEAA-7C12865F1A1D}"/>
              </a:ext>
            </a:extLst>
          </p:cNvPr>
          <p:cNvSpPr>
            <a:spLocks noGrp="1"/>
          </p:cNvSpPr>
          <p:nvPr>
            <p:ph type="title"/>
          </p:nvPr>
        </p:nvSpPr>
        <p:spPr>
          <a:xfrm>
            <a:off x="569167" y="355794"/>
            <a:ext cx="10784633" cy="903839"/>
          </a:xfrm>
        </p:spPr>
        <p:txBody>
          <a:bodyPr>
            <a:normAutofit/>
          </a:bodyPr>
          <a:lstStyle/>
          <a:p>
            <a:r>
              <a:rPr lang="en-GB" sz="3200" b="1" dirty="0">
                <a:solidFill>
                  <a:schemeClr val="tx2"/>
                </a:solidFill>
                <a:latin typeface="+mn-lt"/>
              </a:rPr>
              <a:t>Clause 6 </a:t>
            </a:r>
            <a:r>
              <a:rPr lang="en-GB" sz="3200" b="1" u="sng" dirty="0">
                <a:solidFill>
                  <a:schemeClr val="tx2"/>
                </a:solidFill>
                <a:latin typeface="+mn-lt"/>
              </a:rPr>
              <a:t>The</a:t>
            </a:r>
            <a:r>
              <a:rPr lang="en-GB" sz="3200" b="1" dirty="0">
                <a:solidFill>
                  <a:schemeClr val="tx2"/>
                </a:solidFill>
                <a:latin typeface="+mn-lt"/>
              </a:rPr>
              <a:t> Detailed requirements</a:t>
            </a:r>
          </a:p>
        </p:txBody>
      </p:sp>
      <p:sp>
        <p:nvSpPr>
          <p:cNvPr id="2" name="TextBox 1">
            <a:extLst>
              <a:ext uri="{FF2B5EF4-FFF2-40B4-BE49-F238E27FC236}">
                <a16:creationId xmlns:a16="http://schemas.microsoft.com/office/drawing/2014/main" id="{FC0BCF1A-585C-5984-8580-72C223595AAC}"/>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4C0CCE86-CE9B-33E2-FB2D-CB6198A753B1}"/>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23F0F643-CD22-8B81-0DE9-EC9C551DAAB7}"/>
              </a:ext>
            </a:extLst>
          </p:cNvPr>
          <p:cNvPicPr>
            <a:picLocks noChangeAspect="1"/>
          </p:cNvPicPr>
          <p:nvPr/>
        </p:nvPicPr>
        <p:blipFill>
          <a:blip r:embed="rId2"/>
          <a:stretch>
            <a:fillRect/>
          </a:stretch>
        </p:blipFill>
        <p:spPr>
          <a:xfrm>
            <a:off x="268538" y="5942568"/>
            <a:ext cx="1539373" cy="746825"/>
          </a:xfrm>
          <a:prstGeom prst="rect">
            <a:avLst/>
          </a:prstGeom>
        </p:spPr>
      </p:pic>
    </p:spTree>
    <p:extLst>
      <p:ext uri="{BB962C8B-B14F-4D97-AF65-F5344CB8AC3E}">
        <p14:creationId xmlns:p14="http://schemas.microsoft.com/office/powerpoint/2010/main" val="590156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6759F-40B4-06DC-E462-96800CE5B123}"/>
              </a:ext>
            </a:extLst>
          </p:cNvPr>
          <p:cNvSpPr>
            <a:spLocks noGrp="1"/>
          </p:cNvSpPr>
          <p:nvPr>
            <p:ph idx="1"/>
          </p:nvPr>
        </p:nvSpPr>
        <p:spPr>
          <a:xfrm>
            <a:off x="569167" y="799257"/>
            <a:ext cx="10515600" cy="4351338"/>
          </a:xfrm>
        </p:spPr>
        <p:txBody>
          <a:bodyPr>
            <a:noAutofit/>
          </a:bodyPr>
          <a:lstStyle/>
          <a:p>
            <a:pPr marL="0" indent="0">
              <a:buNone/>
            </a:pPr>
            <a:r>
              <a:rPr lang="en-GB" sz="1600" b="1" dirty="0"/>
              <a:t>6.3 Building systems and safety </a:t>
            </a:r>
          </a:p>
          <a:p>
            <a:pPr marL="0" indent="0">
              <a:buNone/>
            </a:pPr>
            <a:r>
              <a:rPr lang="en-GB" sz="1600" dirty="0">
                <a:solidFill>
                  <a:schemeClr val="accent1">
                    <a:lumMod val="75000"/>
                  </a:schemeClr>
                </a:solidFill>
              </a:rPr>
              <a:t>NOTE BS 9991 gives recommendations and guidance on the design, management and use of residential buildings to achieve reasonable standards of fire safety. BS 9997 provides requirements with guidance on fire risk management systems</a:t>
            </a:r>
            <a:r>
              <a:rPr lang="en-GB" sz="1600" dirty="0"/>
              <a:t>. </a:t>
            </a:r>
          </a:p>
          <a:p>
            <a:pPr marL="0" indent="0">
              <a:buNone/>
            </a:pPr>
            <a:r>
              <a:rPr lang="en-GB" sz="1600" dirty="0"/>
              <a:t>A person managing safety in a residential building shall possess the following competencies for building systems and safety. </a:t>
            </a:r>
          </a:p>
          <a:p>
            <a:pPr marL="514350" indent="-514350">
              <a:buAutoNum type="alphaLcParenR"/>
            </a:pPr>
            <a:r>
              <a:rPr lang="en-GB" sz="1600" b="1" dirty="0"/>
              <a:t>Building design and construction</a:t>
            </a:r>
            <a:r>
              <a:rPr lang="en-GB" sz="1600" dirty="0"/>
              <a:t>: explain the principles of building design in relation to building safety and measures to limit the spread of smoke and fire, including compartmentation and other design features to support safe evacuation by all occupants. </a:t>
            </a:r>
          </a:p>
          <a:p>
            <a:pPr marL="514350" indent="-514350">
              <a:buAutoNum type="alphaLcParenR"/>
            </a:pPr>
            <a:r>
              <a:rPr lang="en-GB" sz="1600" b="1" dirty="0"/>
              <a:t>Building structure, fabric and materials</a:t>
            </a:r>
            <a:r>
              <a:rPr lang="en-GB" sz="1600" dirty="0"/>
              <a:t>: explain the fundamental principles of structural design, appraise the general condition of the building and recognize where circumstances warrant examination by specialists. </a:t>
            </a:r>
          </a:p>
          <a:p>
            <a:pPr marL="514350" indent="-514350">
              <a:buAutoNum type="alphaLcParenR"/>
            </a:pPr>
            <a:r>
              <a:rPr lang="en-GB" sz="1600" b="1" dirty="0"/>
              <a:t>Fire safety engineering principles</a:t>
            </a:r>
            <a:r>
              <a:rPr lang="en-GB" sz="1600" dirty="0"/>
              <a:t>: understand how applying fire safety engineering principles to the design of buildings can affect the management of a building and how and when to engage a person with the necessary capability to advise on a building that has been, or might have, been designed in accordance with these principles. </a:t>
            </a:r>
          </a:p>
          <a:p>
            <a:pPr marL="514350" indent="-514350">
              <a:buAutoNum type="alphaLcParenR"/>
            </a:pPr>
            <a:r>
              <a:rPr lang="en-GB" sz="1600" b="1" dirty="0"/>
              <a:t>Interaction of systems and components</a:t>
            </a:r>
            <a:r>
              <a:rPr lang="en-GB" sz="1600" dirty="0"/>
              <a:t>: relate the principles of the building as a system and how this affects performance and impacts building safety, and understand the purpose of configuration management. </a:t>
            </a:r>
          </a:p>
          <a:p>
            <a:pPr marL="514350" indent="-514350">
              <a:buAutoNum type="alphaLcParenR"/>
            </a:pPr>
            <a:r>
              <a:rPr lang="en-GB" sz="1600" b="1" dirty="0"/>
              <a:t>Building safety and safety protection</a:t>
            </a:r>
            <a:r>
              <a:rPr lang="en-GB" sz="1600" dirty="0"/>
              <a:t>: define the principles affecting building safety and primary causes of failure of safety systems and appraise the effectiveness of preventive and protective measures. </a:t>
            </a:r>
          </a:p>
          <a:p>
            <a:pPr marL="514350" indent="-514350">
              <a:buAutoNum type="alphaLcParenR"/>
            </a:pPr>
            <a:r>
              <a:rPr lang="en-GB" sz="1600" b="1" dirty="0"/>
              <a:t>Fire management and systems</a:t>
            </a:r>
            <a:r>
              <a:rPr lang="en-GB" sz="1600" dirty="0"/>
              <a:t>: interpret and apply the principles and benefits of a fire risk management strategy, and develop and apply requirements for inspection, testing and maintaining fire prevention and protection systems</a:t>
            </a:r>
          </a:p>
        </p:txBody>
      </p:sp>
      <p:sp>
        <p:nvSpPr>
          <p:cNvPr id="4" name="Title 1">
            <a:extLst>
              <a:ext uri="{FF2B5EF4-FFF2-40B4-BE49-F238E27FC236}">
                <a16:creationId xmlns:a16="http://schemas.microsoft.com/office/drawing/2014/main" id="{879842D2-6023-EBA8-7B23-9A0E8223EA09}"/>
              </a:ext>
            </a:extLst>
          </p:cNvPr>
          <p:cNvSpPr txBox="1">
            <a:spLocks/>
          </p:cNvSpPr>
          <p:nvPr/>
        </p:nvSpPr>
        <p:spPr>
          <a:xfrm>
            <a:off x="569167" y="103868"/>
            <a:ext cx="10784633" cy="903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tx2"/>
                </a:solidFill>
                <a:latin typeface="+mn-lt"/>
              </a:rPr>
              <a:t>Clause 6 </a:t>
            </a:r>
            <a:r>
              <a:rPr lang="en-GB" sz="3200" b="1" u="sng">
                <a:solidFill>
                  <a:schemeClr val="tx2"/>
                </a:solidFill>
                <a:latin typeface="+mn-lt"/>
              </a:rPr>
              <a:t>The</a:t>
            </a:r>
            <a:r>
              <a:rPr lang="en-GB" sz="3200" b="1">
                <a:solidFill>
                  <a:schemeClr val="tx2"/>
                </a:solidFill>
                <a:latin typeface="+mn-lt"/>
              </a:rPr>
              <a:t> Detailed requirements</a:t>
            </a:r>
            <a:endParaRPr lang="en-GB" sz="3200" b="1" dirty="0">
              <a:solidFill>
                <a:schemeClr val="tx2"/>
              </a:solidFill>
              <a:latin typeface="+mn-lt"/>
            </a:endParaRPr>
          </a:p>
        </p:txBody>
      </p:sp>
      <p:sp>
        <p:nvSpPr>
          <p:cNvPr id="2" name="TextBox 1">
            <a:extLst>
              <a:ext uri="{FF2B5EF4-FFF2-40B4-BE49-F238E27FC236}">
                <a16:creationId xmlns:a16="http://schemas.microsoft.com/office/drawing/2014/main" id="{A90B04D3-36DE-CCB7-010D-1843FB3912EA}"/>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A08E16FA-A028-6DB9-D555-40EC65F5412D}"/>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F2F68462-23C7-99CC-E1D1-AAE0991B8611}"/>
              </a:ext>
            </a:extLst>
          </p:cNvPr>
          <p:cNvPicPr>
            <a:picLocks noChangeAspect="1"/>
          </p:cNvPicPr>
          <p:nvPr/>
        </p:nvPicPr>
        <p:blipFill>
          <a:blip r:embed="rId2"/>
          <a:stretch>
            <a:fillRect/>
          </a:stretch>
        </p:blipFill>
        <p:spPr>
          <a:xfrm>
            <a:off x="268538" y="5947720"/>
            <a:ext cx="1539373" cy="746825"/>
          </a:xfrm>
          <a:prstGeom prst="rect">
            <a:avLst/>
          </a:prstGeom>
        </p:spPr>
      </p:pic>
    </p:spTree>
    <p:extLst>
      <p:ext uri="{BB962C8B-B14F-4D97-AF65-F5344CB8AC3E}">
        <p14:creationId xmlns:p14="http://schemas.microsoft.com/office/powerpoint/2010/main" val="581185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B8964-2CD5-FFE6-1DD5-B9AB8BFBCF33}"/>
              </a:ext>
            </a:extLst>
          </p:cNvPr>
          <p:cNvSpPr>
            <a:spLocks noGrp="1"/>
          </p:cNvSpPr>
          <p:nvPr>
            <p:ph idx="1"/>
          </p:nvPr>
        </p:nvSpPr>
        <p:spPr>
          <a:xfrm>
            <a:off x="350870" y="855241"/>
            <a:ext cx="11681692" cy="4351338"/>
          </a:xfrm>
        </p:spPr>
        <p:txBody>
          <a:bodyPr>
            <a:noAutofit/>
          </a:bodyPr>
          <a:lstStyle/>
          <a:p>
            <a:pPr marL="0" indent="0">
              <a:buNone/>
            </a:pPr>
            <a:r>
              <a:rPr lang="en-GB" sz="1600" b="1" dirty="0"/>
              <a:t>6.4 Operational practices </a:t>
            </a:r>
          </a:p>
          <a:p>
            <a:pPr marL="0" indent="0">
              <a:buNone/>
            </a:pPr>
            <a:r>
              <a:rPr lang="en-GB" sz="1600" dirty="0"/>
              <a:t>A person managing safety in a residential building shall possess the following competencies for operational practices. </a:t>
            </a:r>
          </a:p>
          <a:p>
            <a:pPr marL="514350" indent="-514350">
              <a:buAutoNum type="alphaLcParenR"/>
            </a:pPr>
            <a:r>
              <a:rPr lang="en-GB" sz="1600" b="1" dirty="0"/>
              <a:t>Safety management system</a:t>
            </a:r>
            <a:r>
              <a:rPr lang="en-GB" sz="1600" dirty="0"/>
              <a:t>: evaluate and implement or manage a safety management system to measure and monitor safety performance. </a:t>
            </a:r>
          </a:p>
          <a:p>
            <a:pPr marL="514350" indent="-514350">
              <a:buAutoNum type="alphaLcParenR"/>
            </a:pPr>
            <a:r>
              <a:rPr lang="en-GB" sz="1600" b="1" dirty="0"/>
              <a:t>Communication and engagement</a:t>
            </a:r>
            <a:r>
              <a:rPr lang="en-GB" sz="1600" dirty="0"/>
              <a:t>: communicate with, and support, occupants and other key stakeholders through practical measures relating to building safety, including reviews, analysis of findings, reporting and feedback, taking into account primary language considerations and the requirements of those with mobility, cognitive or sensory impairment.</a:t>
            </a:r>
          </a:p>
          <a:p>
            <a:pPr marL="514350" indent="-514350">
              <a:buAutoNum type="alphaLcParenR"/>
            </a:pPr>
            <a:r>
              <a:rPr lang="en-GB" sz="1600" b="1" dirty="0"/>
              <a:t>Inspection, testing, maintenance, repairs and minor construction works</a:t>
            </a:r>
            <a:r>
              <a:rPr lang="en-GB" sz="1600" dirty="0"/>
              <a:t>: identify and evaluate the need for, and standards for, inspection, testing and maintenance, and contribute to, and oversee, maintenance plans that adopt a holistic approach to health, safety, security and the environment, and the elimination, reduction and control of risks.</a:t>
            </a:r>
          </a:p>
          <a:p>
            <a:pPr marL="514350" indent="-514350">
              <a:buAutoNum type="alphaLcParenR"/>
            </a:pPr>
            <a:r>
              <a:rPr lang="en-GB" sz="1600" b="1" dirty="0"/>
              <a:t>Servicing and supplies</a:t>
            </a:r>
            <a:r>
              <a:rPr lang="en-GB" sz="1600" dirty="0"/>
              <a:t>: evaluate and implement effective arrangements for servicing and maintaining the building, and identify and resolve unsafe situations arising from, for example, air or water quality and electrical, gas or other utility failure.</a:t>
            </a:r>
          </a:p>
          <a:p>
            <a:pPr marL="514350" indent="-514350">
              <a:buAutoNum type="alphaLcParenR"/>
            </a:pPr>
            <a:r>
              <a:rPr lang="en-GB" sz="1600" b="1" dirty="0"/>
              <a:t>Procurement:</a:t>
            </a:r>
            <a:r>
              <a:rPr lang="en-GB" sz="1600" dirty="0"/>
              <a:t> define, evaluate and implement a procurement process, including principles, policy and procedures, to maintain openness and transparency in decision making and contribute to the selection and management of competent service providers and contractors. </a:t>
            </a:r>
          </a:p>
          <a:p>
            <a:pPr marL="514350" indent="-514350">
              <a:buAutoNum type="alphaLcParenR"/>
            </a:pPr>
            <a:r>
              <a:rPr lang="en-GB" sz="1600" b="1" dirty="0"/>
              <a:t>Evacuation and emergency response</a:t>
            </a:r>
            <a:r>
              <a:rPr lang="en-GB" sz="1600" dirty="0"/>
              <a:t>: understand an evacuation strategy for the building and describe an approach for preparing plans to facilitate an effective response in the event of emergency that is understood by all occupants</a:t>
            </a:r>
          </a:p>
          <a:p>
            <a:pPr marL="514350" indent="-514350">
              <a:buAutoNum type="alphaLcParenR"/>
            </a:pPr>
            <a:r>
              <a:rPr lang="en-GB" sz="1600" b="1" dirty="0"/>
              <a:t>Health and safety</a:t>
            </a:r>
            <a:r>
              <a:rPr lang="en-GB" sz="1600" dirty="0"/>
              <a:t>: explain and implement a formal approach to health and safety management and demonstrate how health and safety hazards and risks, including those arising from temporary works and maintenance, can be reduced through various means.</a:t>
            </a:r>
          </a:p>
        </p:txBody>
      </p:sp>
      <p:sp>
        <p:nvSpPr>
          <p:cNvPr id="4" name="Title 1">
            <a:extLst>
              <a:ext uri="{FF2B5EF4-FFF2-40B4-BE49-F238E27FC236}">
                <a16:creationId xmlns:a16="http://schemas.microsoft.com/office/drawing/2014/main" id="{C402B7D2-985E-456A-F998-3956D8966CEC}"/>
              </a:ext>
            </a:extLst>
          </p:cNvPr>
          <p:cNvSpPr txBox="1">
            <a:spLocks/>
          </p:cNvSpPr>
          <p:nvPr/>
        </p:nvSpPr>
        <p:spPr>
          <a:xfrm>
            <a:off x="285360" y="10561"/>
            <a:ext cx="10784633" cy="903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tx2"/>
                </a:solidFill>
                <a:latin typeface="+mn-lt"/>
              </a:rPr>
              <a:t>Clause 6 </a:t>
            </a:r>
            <a:r>
              <a:rPr lang="en-GB" sz="3200" b="1" u="sng" dirty="0">
                <a:solidFill>
                  <a:schemeClr val="tx2"/>
                </a:solidFill>
                <a:latin typeface="+mn-lt"/>
              </a:rPr>
              <a:t>The</a:t>
            </a:r>
            <a:r>
              <a:rPr lang="en-GB" sz="3200" b="1" dirty="0">
                <a:solidFill>
                  <a:schemeClr val="tx2"/>
                </a:solidFill>
                <a:latin typeface="+mn-lt"/>
              </a:rPr>
              <a:t> Detailed requirements</a:t>
            </a:r>
          </a:p>
        </p:txBody>
      </p:sp>
      <p:sp>
        <p:nvSpPr>
          <p:cNvPr id="2" name="TextBox 1">
            <a:extLst>
              <a:ext uri="{FF2B5EF4-FFF2-40B4-BE49-F238E27FC236}">
                <a16:creationId xmlns:a16="http://schemas.microsoft.com/office/drawing/2014/main" id="{BF457218-A293-5ED9-02C8-6CD6B74E0B16}"/>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DD0D813C-59C4-7ED0-926A-964BDAE9E853}"/>
              </a:ext>
            </a:extLst>
          </p:cNvPr>
          <p:cNvSpPr txBox="1">
            <a:spLocks/>
          </p:cNvSpPr>
          <p:nvPr/>
        </p:nvSpPr>
        <p:spPr>
          <a:xfrm>
            <a:off x="10569522" y="6086734"/>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F2B0AC23-E2B8-0732-4453-2345953CD9C5}"/>
              </a:ext>
            </a:extLst>
          </p:cNvPr>
          <p:cNvPicPr>
            <a:picLocks noChangeAspect="1"/>
          </p:cNvPicPr>
          <p:nvPr/>
        </p:nvPicPr>
        <p:blipFill>
          <a:blip r:embed="rId2"/>
          <a:stretch>
            <a:fillRect/>
          </a:stretch>
        </p:blipFill>
        <p:spPr>
          <a:xfrm>
            <a:off x="32817" y="6121895"/>
            <a:ext cx="1380113" cy="669560"/>
          </a:xfrm>
          <a:prstGeom prst="rect">
            <a:avLst/>
          </a:prstGeom>
        </p:spPr>
      </p:pic>
    </p:spTree>
    <p:extLst>
      <p:ext uri="{BB962C8B-B14F-4D97-AF65-F5344CB8AC3E}">
        <p14:creationId xmlns:p14="http://schemas.microsoft.com/office/powerpoint/2010/main" val="2816243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DA92B-36F5-3CB6-B674-D85246D9EB62}"/>
              </a:ext>
            </a:extLst>
          </p:cNvPr>
          <p:cNvSpPr>
            <a:spLocks noGrp="1"/>
          </p:cNvSpPr>
          <p:nvPr>
            <p:ph idx="1"/>
          </p:nvPr>
        </p:nvSpPr>
        <p:spPr>
          <a:xfrm>
            <a:off x="703682" y="1017037"/>
            <a:ext cx="10515600" cy="4351338"/>
          </a:xfrm>
        </p:spPr>
        <p:txBody>
          <a:bodyPr>
            <a:noAutofit/>
          </a:bodyPr>
          <a:lstStyle/>
          <a:p>
            <a:pPr marL="0" indent="0">
              <a:buNone/>
            </a:pPr>
            <a:r>
              <a:rPr lang="en-GB" sz="1800" b="1" dirty="0"/>
              <a:t>6.5 Risk management </a:t>
            </a:r>
          </a:p>
          <a:p>
            <a:pPr marL="0" indent="0">
              <a:buNone/>
            </a:pPr>
            <a:r>
              <a:rPr lang="en-GB" sz="1800" dirty="0">
                <a:solidFill>
                  <a:schemeClr val="accent1">
                    <a:lumMod val="75000"/>
                  </a:schemeClr>
                </a:solidFill>
              </a:rPr>
              <a:t>NOTE BS ISO 31000 provides guidance on risk management. </a:t>
            </a:r>
          </a:p>
          <a:p>
            <a:pPr marL="0" indent="0">
              <a:buNone/>
            </a:pPr>
            <a:r>
              <a:rPr lang="en-GB" sz="1800" dirty="0"/>
              <a:t>A person managing safety in a residential building shall possess the following competencies for risk management. </a:t>
            </a:r>
          </a:p>
          <a:p>
            <a:pPr marL="514350" indent="-514350">
              <a:buAutoNum type="alphaLcParenR"/>
            </a:pPr>
            <a:r>
              <a:rPr lang="en-GB" sz="1800" dirty="0"/>
              <a:t>Issue management: differentiate issues from risks, resolve issues and describe the procedure for dealing with issues beyond one’s control. </a:t>
            </a:r>
          </a:p>
          <a:p>
            <a:pPr marL="514350" indent="-514350">
              <a:buAutoNum type="alphaLcParenR"/>
            </a:pPr>
            <a:r>
              <a:rPr lang="en-GB" sz="1800" dirty="0"/>
              <a:t>Hazard and risk identification: recognize and understand the key differences between hazard identification and risk assessment and identify threats to building safety posed by works and occupant-related activities. </a:t>
            </a:r>
          </a:p>
          <a:p>
            <a:pPr marL="514350" indent="-514350">
              <a:buAutoNum type="alphaLcParenR"/>
            </a:pPr>
            <a:r>
              <a:rPr lang="en-GB" sz="1800" dirty="0"/>
              <a:t>Risk assessment: understand, create and manage the building’s risk management plan and risk register, and assess the likelihood of a risk materializing and the impact if it does. </a:t>
            </a:r>
          </a:p>
          <a:p>
            <a:pPr marL="514350" indent="-514350">
              <a:buAutoNum type="alphaLcParenR"/>
            </a:pPr>
            <a:r>
              <a:rPr lang="en-GB" sz="1800" dirty="0"/>
              <a:t>Risk response: understand and apply risk responses and explain how to recognize and respond to a significant incident occurring beyond prepared control measures. </a:t>
            </a:r>
          </a:p>
          <a:p>
            <a:pPr marL="514350" indent="-514350">
              <a:buAutoNum type="alphaLcParenR"/>
            </a:pPr>
            <a:r>
              <a:rPr lang="en-GB" sz="1800" dirty="0"/>
              <a:t>Building’s risk profile: explain the building’s risk profile and implications for </a:t>
            </a:r>
            <a:r>
              <a:rPr lang="en-GB" sz="1800" dirty="0" err="1"/>
              <a:t>dutyholders</a:t>
            </a:r>
            <a:r>
              <a:rPr lang="en-GB" sz="1800" dirty="0"/>
              <a:t>. </a:t>
            </a:r>
          </a:p>
          <a:p>
            <a:pPr marL="514350" indent="-514350">
              <a:buAutoNum type="alphaLcParenR"/>
            </a:pPr>
            <a:r>
              <a:rPr lang="en-GB" sz="1800" dirty="0"/>
              <a:t>Insurance and indemnity: understand insurance cover relating to the building and its risk profile, and assess the appropriateness of insurance cover maintained by service providers and contractors.</a:t>
            </a:r>
          </a:p>
        </p:txBody>
      </p:sp>
      <p:sp>
        <p:nvSpPr>
          <p:cNvPr id="4" name="Title 1">
            <a:extLst>
              <a:ext uri="{FF2B5EF4-FFF2-40B4-BE49-F238E27FC236}">
                <a16:creationId xmlns:a16="http://schemas.microsoft.com/office/drawing/2014/main" id="{47F1520A-3008-E508-DF7E-0C335478CFB5}"/>
              </a:ext>
            </a:extLst>
          </p:cNvPr>
          <p:cNvSpPr txBox="1">
            <a:spLocks/>
          </p:cNvSpPr>
          <p:nvPr/>
        </p:nvSpPr>
        <p:spPr>
          <a:xfrm>
            <a:off x="569165" y="0"/>
            <a:ext cx="10784633" cy="903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tx2"/>
                </a:solidFill>
                <a:latin typeface="+mn-lt"/>
              </a:rPr>
              <a:t>Clause 6 </a:t>
            </a:r>
            <a:r>
              <a:rPr lang="en-GB" sz="3200" b="1" u="sng" dirty="0">
                <a:solidFill>
                  <a:schemeClr val="tx2"/>
                </a:solidFill>
                <a:latin typeface="+mn-lt"/>
              </a:rPr>
              <a:t>The</a:t>
            </a:r>
            <a:r>
              <a:rPr lang="en-GB" sz="3200" b="1" dirty="0">
                <a:solidFill>
                  <a:schemeClr val="tx2"/>
                </a:solidFill>
                <a:latin typeface="+mn-lt"/>
              </a:rPr>
              <a:t> Detailed requirements</a:t>
            </a:r>
          </a:p>
        </p:txBody>
      </p:sp>
      <p:sp>
        <p:nvSpPr>
          <p:cNvPr id="2" name="TextBox 1">
            <a:extLst>
              <a:ext uri="{FF2B5EF4-FFF2-40B4-BE49-F238E27FC236}">
                <a16:creationId xmlns:a16="http://schemas.microsoft.com/office/drawing/2014/main" id="{33C224F3-D510-9090-0029-D430AE0FFB63}"/>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589E8A8C-1506-0410-CD8B-7F4C0C714973}"/>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E5659C65-3FF2-3903-D356-8FE03A4FEB0D}"/>
              </a:ext>
            </a:extLst>
          </p:cNvPr>
          <p:cNvPicPr>
            <a:picLocks noChangeAspect="1"/>
          </p:cNvPicPr>
          <p:nvPr/>
        </p:nvPicPr>
        <p:blipFill>
          <a:blip r:embed="rId2"/>
          <a:stretch>
            <a:fillRect/>
          </a:stretch>
        </p:blipFill>
        <p:spPr>
          <a:xfrm>
            <a:off x="178099" y="5985643"/>
            <a:ext cx="1539373" cy="746825"/>
          </a:xfrm>
          <a:prstGeom prst="rect">
            <a:avLst/>
          </a:prstGeom>
        </p:spPr>
      </p:pic>
    </p:spTree>
    <p:extLst>
      <p:ext uri="{BB962C8B-B14F-4D97-AF65-F5344CB8AC3E}">
        <p14:creationId xmlns:p14="http://schemas.microsoft.com/office/powerpoint/2010/main" val="361967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77C32-F4AD-36C4-6F3C-CFC376FBD36E}"/>
              </a:ext>
            </a:extLst>
          </p:cNvPr>
          <p:cNvSpPr>
            <a:spLocks noGrp="1"/>
          </p:cNvSpPr>
          <p:nvPr>
            <p:ph idx="1"/>
          </p:nvPr>
        </p:nvSpPr>
        <p:spPr>
          <a:xfrm>
            <a:off x="703683" y="1259633"/>
            <a:ext cx="10515600" cy="4351338"/>
          </a:xfrm>
        </p:spPr>
        <p:txBody>
          <a:bodyPr>
            <a:normAutofit/>
          </a:bodyPr>
          <a:lstStyle/>
          <a:p>
            <a:pPr marL="0" indent="0">
              <a:buNone/>
            </a:pPr>
            <a:r>
              <a:rPr lang="en-GB" sz="1800" b="1" dirty="0"/>
              <a:t>6.6 Planning, monitoring and control </a:t>
            </a:r>
          </a:p>
          <a:p>
            <a:pPr marL="0" indent="0">
              <a:buNone/>
            </a:pPr>
            <a:r>
              <a:rPr lang="en-GB" sz="1800" dirty="0"/>
              <a:t>A person managing safety in a residential building shall possess the following competencies for planning, monitoring and control. </a:t>
            </a:r>
          </a:p>
          <a:p>
            <a:pPr marL="514350" indent="-514350">
              <a:buAutoNum type="alphaLcParenR"/>
            </a:pPr>
            <a:r>
              <a:rPr lang="en-GB" sz="1800" b="1" dirty="0"/>
              <a:t>Time and resources planning</a:t>
            </a:r>
            <a:r>
              <a:rPr lang="en-GB" sz="1800" dirty="0"/>
              <a:t>: define the key principles of project management, and assess and manage the time and resource requirements needed to comply with regulatory and </a:t>
            </a:r>
            <a:r>
              <a:rPr lang="en-GB" sz="1800" dirty="0" err="1"/>
              <a:t>dutyholder</a:t>
            </a:r>
            <a:r>
              <a:rPr lang="en-GB" sz="1800" dirty="0"/>
              <a:t> requirements. </a:t>
            </a:r>
          </a:p>
          <a:p>
            <a:pPr marL="514350" indent="-514350">
              <a:buAutoNum type="alphaLcParenR"/>
            </a:pPr>
            <a:r>
              <a:rPr lang="en-GB" sz="1800" b="1" dirty="0"/>
              <a:t>Cost management</a:t>
            </a:r>
            <a:r>
              <a:rPr lang="en-GB" sz="1800" dirty="0"/>
              <a:t>: understand how to estimate costs utilizing a risk-based approach to secure appropriate budgets, manage approved budgets and apply basic financial controls. </a:t>
            </a:r>
          </a:p>
          <a:p>
            <a:pPr marL="514350" indent="-514350">
              <a:buAutoNum type="alphaLcParenR"/>
            </a:pPr>
            <a:r>
              <a:rPr lang="en-GB" sz="1800" b="1" dirty="0"/>
              <a:t>Managing change</a:t>
            </a:r>
            <a:r>
              <a:rPr lang="en-GB" sz="1800" dirty="0"/>
              <a:t>: develop and maintain plans to manage, communicate and control change, including changes initiated by occupants, and evaluate their impact on other stakeholders, the building’s risk profile, building safety risks and safety case. </a:t>
            </a:r>
          </a:p>
          <a:p>
            <a:pPr marL="514350" indent="-514350">
              <a:buAutoNum type="alphaLcParenR"/>
            </a:pPr>
            <a:r>
              <a:rPr lang="en-GB" sz="1800" b="1" dirty="0"/>
              <a:t>Lessons learned</a:t>
            </a:r>
            <a:r>
              <a:rPr lang="en-GB" sz="1800" dirty="0"/>
              <a:t>: collect, analyse, appraise and integrate learning from practices, issues and incidents to improve building safety and operational performance</a:t>
            </a:r>
          </a:p>
        </p:txBody>
      </p:sp>
      <p:sp>
        <p:nvSpPr>
          <p:cNvPr id="4" name="Title 1">
            <a:extLst>
              <a:ext uri="{FF2B5EF4-FFF2-40B4-BE49-F238E27FC236}">
                <a16:creationId xmlns:a16="http://schemas.microsoft.com/office/drawing/2014/main" id="{B194DA82-56B6-230A-DF91-8C271B7D5A8B}"/>
              </a:ext>
            </a:extLst>
          </p:cNvPr>
          <p:cNvSpPr txBox="1">
            <a:spLocks/>
          </p:cNvSpPr>
          <p:nvPr/>
        </p:nvSpPr>
        <p:spPr>
          <a:xfrm>
            <a:off x="569167" y="355794"/>
            <a:ext cx="10784633" cy="903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tx2"/>
                </a:solidFill>
                <a:latin typeface="+mn-lt"/>
              </a:rPr>
              <a:t>Clause 6 </a:t>
            </a:r>
            <a:r>
              <a:rPr lang="en-GB" sz="3200" b="1" u="sng">
                <a:solidFill>
                  <a:schemeClr val="tx2"/>
                </a:solidFill>
                <a:latin typeface="+mn-lt"/>
              </a:rPr>
              <a:t>The</a:t>
            </a:r>
            <a:r>
              <a:rPr lang="en-GB" sz="3200" b="1">
                <a:solidFill>
                  <a:schemeClr val="tx2"/>
                </a:solidFill>
                <a:latin typeface="+mn-lt"/>
              </a:rPr>
              <a:t> Detailed requirements</a:t>
            </a:r>
            <a:endParaRPr lang="en-GB" sz="3200" b="1" dirty="0">
              <a:solidFill>
                <a:schemeClr val="tx2"/>
              </a:solidFill>
              <a:latin typeface="+mn-lt"/>
            </a:endParaRPr>
          </a:p>
        </p:txBody>
      </p:sp>
      <p:sp>
        <p:nvSpPr>
          <p:cNvPr id="2" name="TextBox 1">
            <a:extLst>
              <a:ext uri="{FF2B5EF4-FFF2-40B4-BE49-F238E27FC236}">
                <a16:creationId xmlns:a16="http://schemas.microsoft.com/office/drawing/2014/main" id="{88D0988E-F94D-3FBA-08BF-F91C5CA3FED1}"/>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6BCC03AC-0832-83CE-CE42-76BDB1D77CB5}"/>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B5C4DB3A-6032-A5AC-4067-31941FDA1CE2}"/>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144202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A0C2-48ED-0C79-0D48-9D93054275FC}"/>
              </a:ext>
            </a:extLst>
          </p:cNvPr>
          <p:cNvSpPr>
            <a:spLocks noGrp="1"/>
          </p:cNvSpPr>
          <p:nvPr>
            <p:ph type="title"/>
          </p:nvPr>
        </p:nvSpPr>
        <p:spPr>
          <a:xfrm>
            <a:off x="838200" y="136525"/>
            <a:ext cx="10515600" cy="1325563"/>
          </a:xfrm>
        </p:spPr>
        <p:txBody>
          <a:bodyPr>
            <a:normAutofit/>
          </a:bodyPr>
          <a:lstStyle/>
          <a:p>
            <a:r>
              <a:rPr lang="en-GB" sz="3200" b="1" dirty="0">
                <a:solidFill>
                  <a:schemeClr val="tx2"/>
                </a:solidFill>
                <a:latin typeface="+mn-lt"/>
              </a:rPr>
              <a:t>BSA/FSA interaction</a:t>
            </a:r>
          </a:p>
        </p:txBody>
      </p:sp>
      <p:pic>
        <p:nvPicPr>
          <p:cNvPr id="5" name="Picture 4">
            <a:extLst>
              <a:ext uri="{FF2B5EF4-FFF2-40B4-BE49-F238E27FC236}">
                <a16:creationId xmlns:a16="http://schemas.microsoft.com/office/drawing/2014/main" id="{31A1AEF3-C5E3-490F-EE45-B9BDE357D0C3}"/>
              </a:ext>
            </a:extLst>
          </p:cNvPr>
          <p:cNvPicPr>
            <a:picLocks noChangeAspect="1"/>
          </p:cNvPicPr>
          <p:nvPr/>
        </p:nvPicPr>
        <p:blipFill>
          <a:blip r:embed="rId2"/>
          <a:stretch>
            <a:fillRect/>
          </a:stretch>
        </p:blipFill>
        <p:spPr>
          <a:xfrm>
            <a:off x="742689" y="1153240"/>
            <a:ext cx="9617273" cy="5189670"/>
          </a:xfrm>
          <a:prstGeom prst="rect">
            <a:avLst/>
          </a:prstGeom>
        </p:spPr>
      </p:pic>
      <p:sp>
        <p:nvSpPr>
          <p:cNvPr id="3" name="Title 4">
            <a:extLst>
              <a:ext uri="{FF2B5EF4-FFF2-40B4-BE49-F238E27FC236}">
                <a16:creationId xmlns:a16="http://schemas.microsoft.com/office/drawing/2014/main" id="{7A1B28EA-1690-84F0-DDD6-BC906E425BE9}"/>
              </a:ext>
            </a:extLst>
          </p:cNvPr>
          <p:cNvSpPr txBox="1">
            <a:spLocks/>
          </p:cNvSpPr>
          <p:nvPr/>
        </p:nvSpPr>
        <p:spPr>
          <a:xfrm>
            <a:off x="10622280" y="6051124"/>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sp>
        <p:nvSpPr>
          <p:cNvPr id="6" name="TextBox 5">
            <a:extLst>
              <a:ext uri="{FF2B5EF4-FFF2-40B4-BE49-F238E27FC236}">
                <a16:creationId xmlns:a16="http://schemas.microsoft.com/office/drawing/2014/main" id="{78498BBF-C87E-AEC7-173B-DEA3E7473AC3}"/>
              </a:ext>
            </a:extLst>
          </p:cNvPr>
          <p:cNvSpPr txBox="1"/>
          <p:nvPr/>
        </p:nvSpPr>
        <p:spPr>
          <a:xfrm>
            <a:off x="5022979" y="6405788"/>
            <a:ext cx="2497494" cy="369332"/>
          </a:xfrm>
          <a:prstGeom prst="rect">
            <a:avLst/>
          </a:prstGeom>
          <a:noFill/>
        </p:spPr>
        <p:txBody>
          <a:bodyPr wrap="square" rtlCol="0">
            <a:spAutoFit/>
          </a:bodyPr>
          <a:lstStyle/>
          <a:p>
            <a:r>
              <a:rPr lang="en-GB" dirty="0">
                <a:solidFill>
                  <a:schemeClr val="accent1">
                    <a:lumMod val="75000"/>
                  </a:schemeClr>
                </a:solidFill>
              </a:rPr>
              <a:t>www.resolvegroup.co.uk</a:t>
            </a:r>
          </a:p>
        </p:txBody>
      </p:sp>
      <p:pic>
        <p:nvPicPr>
          <p:cNvPr id="4" name="Picture 3">
            <a:extLst>
              <a:ext uri="{FF2B5EF4-FFF2-40B4-BE49-F238E27FC236}">
                <a16:creationId xmlns:a16="http://schemas.microsoft.com/office/drawing/2014/main" id="{4431E0D1-10C3-7387-A5A9-D6F3211F0B45}"/>
              </a:ext>
            </a:extLst>
          </p:cNvPr>
          <p:cNvPicPr>
            <a:picLocks noChangeAspect="1"/>
          </p:cNvPicPr>
          <p:nvPr/>
        </p:nvPicPr>
        <p:blipFill>
          <a:blip r:embed="rId3"/>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1642235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15E16-FAEF-2761-7DDB-9F105435993D}"/>
              </a:ext>
            </a:extLst>
          </p:cNvPr>
          <p:cNvSpPr>
            <a:spLocks noGrp="1"/>
          </p:cNvSpPr>
          <p:nvPr>
            <p:ph type="title"/>
          </p:nvPr>
        </p:nvSpPr>
        <p:spPr/>
        <p:txBody>
          <a:bodyPr>
            <a:normAutofit/>
          </a:bodyPr>
          <a:lstStyle/>
          <a:p>
            <a:r>
              <a:rPr lang="en-GB" sz="3200" b="1" dirty="0">
                <a:solidFill>
                  <a:schemeClr val="tx2"/>
                </a:solidFill>
                <a:latin typeface="+mn-lt"/>
              </a:rPr>
              <a:t>Clause 7 Competence and Assessment</a:t>
            </a:r>
          </a:p>
        </p:txBody>
      </p:sp>
      <p:sp>
        <p:nvSpPr>
          <p:cNvPr id="3" name="Content Placeholder 2">
            <a:extLst>
              <a:ext uri="{FF2B5EF4-FFF2-40B4-BE49-F238E27FC236}">
                <a16:creationId xmlns:a16="http://schemas.microsoft.com/office/drawing/2014/main" id="{7B385741-40C0-85E4-621F-D6C46069504E}"/>
              </a:ext>
            </a:extLst>
          </p:cNvPr>
          <p:cNvSpPr>
            <a:spLocks noGrp="1"/>
          </p:cNvSpPr>
          <p:nvPr>
            <p:ph idx="1"/>
          </p:nvPr>
        </p:nvSpPr>
        <p:spPr>
          <a:xfrm>
            <a:off x="903514" y="1508384"/>
            <a:ext cx="10515600" cy="3362195"/>
          </a:xfrm>
        </p:spPr>
        <p:txBody>
          <a:bodyPr>
            <a:normAutofit/>
          </a:bodyPr>
          <a:lstStyle/>
          <a:p>
            <a:pPr marL="0" indent="0">
              <a:buNone/>
            </a:pPr>
            <a:r>
              <a:rPr lang="en-GB" sz="1800" dirty="0"/>
              <a:t>Persons managing safety in a residential building shall be able to: </a:t>
            </a:r>
          </a:p>
          <a:p>
            <a:pPr marL="514350" indent="-514350">
              <a:buAutoNum type="alphaLcParenR"/>
            </a:pPr>
            <a:r>
              <a:rPr lang="en-GB" sz="1800" dirty="0"/>
              <a:t>demonstrate that they have, and maintain, the skills, knowledge, experience and behaviours sufficient for their role; and </a:t>
            </a:r>
          </a:p>
          <a:p>
            <a:pPr marL="514350" indent="-514350">
              <a:buAutoNum type="alphaLcParenR"/>
            </a:pPr>
            <a:r>
              <a:rPr lang="en-GB" sz="1800" dirty="0"/>
              <a:t>recognize and accept that ongoing assessment and certification of their competence for the role is necessary and that independent bodies exist for this purpose. </a:t>
            </a:r>
          </a:p>
          <a:p>
            <a:pPr marL="0" indent="0">
              <a:buNone/>
            </a:pPr>
            <a:r>
              <a:rPr lang="en-GB" sz="1800" dirty="0">
                <a:solidFill>
                  <a:schemeClr val="accent1">
                    <a:lumMod val="75000"/>
                  </a:schemeClr>
                </a:solidFill>
              </a:rPr>
              <a:t>NOTE Annex B provides guidance on competence assessment, including validation and revalidation of competence, the importance of maintaining and enhancing competence through appropriate continuing professional development (CPD) and the need to retain records and documents of accomplishment in this regard. This can be used to assure stakeholders that persons managing safety in residential buildings are assessed by common and directly comparable methodology or processes, and that a mechanism exists to determine if competencies have been maintained at the appropriate level.</a:t>
            </a:r>
          </a:p>
        </p:txBody>
      </p:sp>
      <p:sp>
        <p:nvSpPr>
          <p:cNvPr id="4" name="TextBox 3">
            <a:extLst>
              <a:ext uri="{FF2B5EF4-FFF2-40B4-BE49-F238E27FC236}">
                <a16:creationId xmlns:a16="http://schemas.microsoft.com/office/drawing/2014/main" id="{AB8FDB46-F056-1EEE-3B3E-733014C3EBE7}"/>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006C4D64-7C4D-4853-819F-12F6AE24A5A8}"/>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5319668D-AE0E-0D98-BA86-D303F6A223A1}"/>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2773554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E0AE3-E948-8C69-5CDF-8931595CCC39}"/>
              </a:ext>
            </a:extLst>
          </p:cNvPr>
          <p:cNvSpPr>
            <a:spLocks noGrp="1"/>
          </p:cNvSpPr>
          <p:nvPr>
            <p:ph type="title"/>
          </p:nvPr>
        </p:nvSpPr>
        <p:spPr>
          <a:xfrm>
            <a:off x="903514" y="145499"/>
            <a:ext cx="10515600" cy="1325563"/>
          </a:xfrm>
        </p:spPr>
        <p:txBody>
          <a:bodyPr>
            <a:normAutofit/>
          </a:bodyPr>
          <a:lstStyle/>
          <a:p>
            <a:r>
              <a:rPr lang="en-GB" sz="3200" b="1" dirty="0">
                <a:solidFill>
                  <a:schemeClr val="tx2"/>
                </a:solidFill>
                <a:latin typeface="+mn-lt"/>
              </a:rPr>
              <a:t>Annex A (informative) Detailed competencies (EXAMPLES)</a:t>
            </a:r>
          </a:p>
        </p:txBody>
      </p:sp>
      <p:sp>
        <p:nvSpPr>
          <p:cNvPr id="3" name="Content Placeholder 2">
            <a:extLst>
              <a:ext uri="{FF2B5EF4-FFF2-40B4-BE49-F238E27FC236}">
                <a16:creationId xmlns:a16="http://schemas.microsoft.com/office/drawing/2014/main" id="{29581A59-2EB8-C5AC-EEEF-CDCAB3A42EB0}"/>
              </a:ext>
            </a:extLst>
          </p:cNvPr>
          <p:cNvSpPr>
            <a:spLocks noGrp="1"/>
          </p:cNvSpPr>
          <p:nvPr>
            <p:ph idx="1"/>
          </p:nvPr>
        </p:nvSpPr>
        <p:spPr>
          <a:xfrm>
            <a:off x="838200" y="1471062"/>
            <a:ext cx="10515600" cy="4351338"/>
          </a:xfrm>
        </p:spPr>
        <p:txBody>
          <a:bodyPr>
            <a:normAutofit/>
          </a:bodyPr>
          <a:lstStyle/>
          <a:p>
            <a:pPr marL="0" indent="0">
              <a:buNone/>
            </a:pPr>
            <a:r>
              <a:rPr lang="en-GB" sz="1800" dirty="0"/>
              <a:t>COMMENTARY ON ANNEX A This annex describes the detailed competencies supporting the overall competence requirements in Clause 6 for persons managing safety in residential buildings.</a:t>
            </a:r>
          </a:p>
          <a:p>
            <a:r>
              <a:rPr lang="en-GB" sz="1800" dirty="0"/>
              <a:t> </a:t>
            </a:r>
            <a:r>
              <a:rPr lang="en-GB" sz="1800" b="1" dirty="0"/>
              <a:t>A.1 Operating environment </a:t>
            </a:r>
          </a:p>
          <a:p>
            <a:pPr lvl="1"/>
            <a:r>
              <a:rPr lang="en-GB" sz="1800" b="1" dirty="0"/>
              <a:t>A.1.1 Legal and compliance </a:t>
            </a:r>
            <a:r>
              <a:rPr lang="en-GB" sz="1800" dirty="0"/>
              <a:t>This competency covers the ability to: </a:t>
            </a:r>
          </a:p>
          <a:p>
            <a:pPr marL="914400" lvl="1" indent="-457200">
              <a:buAutoNum type="alphaLcParenR"/>
            </a:pPr>
            <a:r>
              <a:rPr lang="en-GB" sz="1800" dirty="0"/>
              <a:t>explain the general principles of legislation relating to the design, construction, management, operation and use of a building; </a:t>
            </a:r>
          </a:p>
          <a:p>
            <a:pPr marL="914400" lvl="1" indent="-457200">
              <a:buAutoNum type="alphaLcParenR"/>
            </a:pPr>
            <a:r>
              <a:rPr lang="en-GB" sz="1800" dirty="0"/>
              <a:t>explain the legislation relating to the building and its impact and the roles and powers of enforcement agencies; </a:t>
            </a:r>
          </a:p>
          <a:p>
            <a:pPr marL="914400" lvl="1" indent="-457200">
              <a:buAutoNum type="alphaLcParenR"/>
            </a:pPr>
            <a:r>
              <a:rPr lang="en-GB" sz="1800" dirty="0"/>
              <a:t>explain the principles of legislation and statutory guidance relating to the cost recovery for managing safety in residential buildings; </a:t>
            </a:r>
          </a:p>
          <a:p>
            <a:pPr marL="914400" lvl="1" indent="-457200">
              <a:buAutoNum type="alphaLcParenR"/>
            </a:pPr>
            <a:r>
              <a:rPr lang="en-GB" sz="1800" dirty="0"/>
              <a:t>explain applicable residential property management legislation; and </a:t>
            </a:r>
          </a:p>
          <a:p>
            <a:pPr marL="914400" lvl="1" indent="-457200">
              <a:buAutoNum type="alphaLcParenR"/>
            </a:pPr>
            <a:r>
              <a:rPr lang="en-GB" sz="1800" dirty="0"/>
              <a:t>identify the different legal interests in a property.</a:t>
            </a:r>
          </a:p>
        </p:txBody>
      </p:sp>
      <p:sp>
        <p:nvSpPr>
          <p:cNvPr id="4" name="TextBox 3">
            <a:extLst>
              <a:ext uri="{FF2B5EF4-FFF2-40B4-BE49-F238E27FC236}">
                <a16:creationId xmlns:a16="http://schemas.microsoft.com/office/drawing/2014/main" id="{0E85B3DD-2F15-4D4F-DEF8-972D0B9FE9A9}"/>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C6EAEDC0-1BA8-0795-44BE-ED152CA9A69C}"/>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76704C87-237A-9999-73E7-57295650B0AC}"/>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2784483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375E-EFB7-B66F-2F1B-C13664291E7F}"/>
              </a:ext>
            </a:extLst>
          </p:cNvPr>
          <p:cNvSpPr>
            <a:spLocks noGrp="1"/>
          </p:cNvSpPr>
          <p:nvPr>
            <p:ph type="title"/>
          </p:nvPr>
        </p:nvSpPr>
        <p:spPr>
          <a:xfrm>
            <a:off x="838200" y="0"/>
            <a:ext cx="10515600" cy="1325563"/>
          </a:xfrm>
        </p:spPr>
        <p:txBody>
          <a:bodyPr>
            <a:normAutofit/>
          </a:bodyPr>
          <a:lstStyle/>
          <a:p>
            <a:r>
              <a:rPr lang="en-GB" sz="3200" b="1" dirty="0">
                <a:solidFill>
                  <a:schemeClr val="tx2"/>
                </a:solidFill>
                <a:latin typeface="+mn-lt"/>
              </a:rPr>
              <a:t>Annex A (informative) Detailed competencies (EXAMPLES)</a:t>
            </a:r>
            <a:endParaRPr lang="en-GB" sz="3200" dirty="0"/>
          </a:p>
        </p:txBody>
      </p:sp>
      <p:sp>
        <p:nvSpPr>
          <p:cNvPr id="3" name="Content Placeholder 2">
            <a:extLst>
              <a:ext uri="{FF2B5EF4-FFF2-40B4-BE49-F238E27FC236}">
                <a16:creationId xmlns:a16="http://schemas.microsoft.com/office/drawing/2014/main" id="{F462472E-AB26-68FD-03B5-DB395E0A6843}"/>
              </a:ext>
            </a:extLst>
          </p:cNvPr>
          <p:cNvSpPr>
            <a:spLocks noGrp="1"/>
          </p:cNvSpPr>
          <p:nvPr>
            <p:ph idx="1"/>
          </p:nvPr>
        </p:nvSpPr>
        <p:spPr>
          <a:xfrm>
            <a:off x="912845" y="1458653"/>
            <a:ext cx="10515600" cy="3940693"/>
          </a:xfrm>
        </p:spPr>
        <p:txBody>
          <a:bodyPr>
            <a:noAutofit/>
          </a:bodyPr>
          <a:lstStyle/>
          <a:p>
            <a:pPr marL="0" indent="0">
              <a:buNone/>
            </a:pPr>
            <a:r>
              <a:rPr lang="en-GB" sz="1800" b="1" dirty="0"/>
              <a:t>A.3 Building systems and safety </a:t>
            </a:r>
          </a:p>
          <a:p>
            <a:pPr marL="0" indent="0">
              <a:buNone/>
            </a:pPr>
            <a:r>
              <a:rPr lang="en-GB" sz="1800" b="1" dirty="0"/>
              <a:t>A.3.2 Building structure, fabric and materials</a:t>
            </a:r>
            <a:r>
              <a:rPr lang="en-GB" sz="1800" dirty="0"/>
              <a:t> This competency covers the ability to: </a:t>
            </a:r>
          </a:p>
          <a:p>
            <a:pPr marL="514350" indent="-514350">
              <a:buAutoNum type="alphaLcParenR"/>
            </a:pPr>
            <a:r>
              <a:rPr lang="en-GB" sz="1800" dirty="0"/>
              <a:t>explain the fundamental principles for the structural design of buildings and the factors that can affect structural stability; </a:t>
            </a:r>
          </a:p>
          <a:p>
            <a:pPr marL="514350" indent="-514350">
              <a:buAutoNum type="alphaLcParenR"/>
            </a:pPr>
            <a:r>
              <a:rPr lang="en-GB" sz="1800" dirty="0"/>
              <a:t>understand the structural and fire safety performance of fabric, systems and materials in buildings; </a:t>
            </a:r>
            <a:r>
              <a:rPr lang="en-GB" sz="1800" b="1" dirty="0"/>
              <a:t>	</a:t>
            </a:r>
          </a:p>
          <a:p>
            <a:pPr marL="514350" indent="-514350">
              <a:buAutoNum type="alphaLcParenR"/>
            </a:pPr>
            <a:endParaRPr lang="en-GB" sz="1800" b="1" dirty="0"/>
          </a:p>
          <a:p>
            <a:pPr marL="0" indent="0">
              <a:buNone/>
            </a:pPr>
            <a:r>
              <a:rPr lang="en-GB" sz="1800" b="1" dirty="0"/>
              <a:t>A.3.3 Fire safety engineering principles </a:t>
            </a:r>
            <a:r>
              <a:rPr lang="en-GB" sz="1800" dirty="0"/>
              <a:t>This competency covers the ability to: </a:t>
            </a:r>
          </a:p>
          <a:p>
            <a:pPr marL="514350" indent="-514350">
              <a:buAutoNum type="alphaLcParenR"/>
            </a:pPr>
            <a:r>
              <a:rPr lang="en-GB" sz="1800" dirty="0"/>
              <a:t>understand how fire safety engineering principles apply to the design of buildings; </a:t>
            </a:r>
          </a:p>
          <a:p>
            <a:pPr marL="514350" indent="-514350">
              <a:buAutoNum type="alphaLcParenR"/>
            </a:pPr>
            <a:r>
              <a:rPr lang="en-GB" sz="1800" dirty="0"/>
              <a:t>explain how fire safety engineering principles can affect the management of a building; and </a:t>
            </a:r>
          </a:p>
          <a:p>
            <a:pPr marL="514350" indent="-514350">
              <a:buAutoNum type="alphaLcParenR"/>
            </a:pPr>
            <a:r>
              <a:rPr lang="en-GB" sz="1800" dirty="0"/>
              <a:t>recognize how and when to engage a person with the necessary capability to advise on a building that has, or might have, been designed in accordance with these principles.</a:t>
            </a:r>
          </a:p>
        </p:txBody>
      </p:sp>
      <p:sp>
        <p:nvSpPr>
          <p:cNvPr id="4" name="TextBox 3">
            <a:extLst>
              <a:ext uri="{FF2B5EF4-FFF2-40B4-BE49-F238E27FC236}">
                <a16:creationId xmlns:a16="http://schemas.microsoft.com/office/drawing/2014/main" id="{375E67C7-0B48-766A-5C68-8A098EDCFADB}"/>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0D8DCB08-E5F1-9BFA-429E-8B682119C389}"/>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8F35EC12-EE9E-2A18-CD30-AC8F94BDB94A}"/>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295874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4ACE-B7BB-4F4C-6A1A-BDDE8A42B717}"/>
              </a:ext>
            </a:extLst>
          </p:cNvPr>
          <p:cNvSpPr>
            <a:spLocks noGrp="1"/>
          </p:cNvSpPr>
          <p:nvPr>
            <p:ph type="title"/>
          </p:nvPr>
        </p:nvSpPr>
        <p:spPr>
          <a:xfrm>
            <a:off x="838200" y="89515"/>
            <a:ext cx="10515600" cy="1325563"/>
          </a:xfrm>
        </p:spPr>
        <p:txBody>
          <a:bodyPr>
            <a:normAutofit/>
          </a:bodyPr>
          <a:lstStyle/>
          <a:p>
            <a:r>
              <a:rPr lang="en-GB" sz="3200" b="1" dirty="0">
                <a:solidFill>
                  <a:schemeClr val="tx2"/>
                </a:solidFill>
                <a:latin typeface="+mn-lt"/>
              </a:rPr>
              <a:t>Annex A (informative) Detailed competencies (EXAMPLES)</a:t>
            </a:r>
            <a:endParaRPr lang="en-GB" sz="3200" dirty="0"/>
          </a:p>
        </p:txBody>
      </p:sp>
      <p:sp>
        <p:nvSpPr>
          <p:cNvPr id="3" name="Content Placeholder 2">
            <a:extLst>
              <a:ext uri="{FF2B5EF4-FFF2-40B4-BE49-F238E27FC236}">
                <a16:creationId xmlns:a16="http://schemas.microsoft.com/office/drawing/2014/main" id="{0C9DD682-9C8B-7438-B85F-B36C313048F1}"/>
              </a:ext>
            </a:extLst>
          </p:cNvPr>
          <p:cNvSpPr>
            <a:spLocks noGrp="1"/>
          </p:cNvSpPr>
          <p:nvPr>
            <p:ph idx="1"/>
          </p:nvPr>
        </p:nvSpPr>
        <p:spPr>
          <a:xfrm>
            <a:off x="838200" y="1069844"/>
            <a:ext cx="10515600" cy="4715135"/>
          </a:xfrm>
        </p:spPr>
        <p:txBody>
          <a:bodyPr>
            <a:normAutofit fontScale="62500" lnSpcReduction="20000"/>
          </a:bodyPr>
          <a:lstStyle/>
          <a:p>
            <a:pPr marL="0" indent="0">
              <a:buNone/>
            </a:pPr>
            <a:r>
              <a:rPr lang="en-GB" b="1" dirty="0"/>
              <a:t>A.4 Operational practices </a:t>
            </a:r>
          </a:p>
          <a:p>
            <a:pPr marL="0" indent="0">
              <a:buNone/>
            </a:pPr>
            <a:endParaRPr lang="en-GB" b="1" dirty="0"/>
          </a:p>
          <a:p>
            <a:pPr marL="0" indent="0">
              <a:buNone/>
            </a:pPr>
            <a:r>
              <a:rPr lang="en-GB" b="1" dirty="0"/>
              <a:t>A.4.1 Safety management system </a:t>
            </a:r>
            <a:r>
              <a:rPr lang="en-GB" dirty="0"/>
              <a:t>This competency covers the ability to: </a:t>
            </a:r>
          </a:p>
          <a:p>
            <a:pPr marL="514350" indent="-514350">
              <a:buAutoNum type="alphaLcParenR"/>
            </a:pPr>
            <a:r>
              <a:rPr lang="en-GB" dirty="0"/>
              <a:t>evaluate the requirements of a safety management system; </a:t>
            </a:r>
          </a:p>
          <a:p>
            <a:pPr marL="514350" indent="-514350">
              <a:buAutoNum type="alphaLcParenR"/>
            </a:pPr>
            <a:r>
              <a:rPr lang="en-GB" dirty="0"/>
              <a:t>define a process to measure and monitor safety performance and interpret the results; </a:t>
            </a:r>
          </a:p>
          <a:p>
            <a:pPr marL="514350" indent="-514350">
              <a:buAutoNum type="alphaLcParenR"/>
            </a:pPr>
            <a:r>
              <a:rPr lang="en-GB" dirty="0"/>
              <a:t>explain the concept of continual improvement and how it applies to the management of safety in residential buildings; </a:t>
            </a:r>
          </a:p>
          <a:p>
            <a:pPr marL="514350" indent="-514350">
              <a:buAutoNum type="alphaLcParenR"/>
            </a:pPr>
            <a:r>
              <a:rPr lang="en-GB" dirty="0"/>
              <a:t>provide assurance to a range of stakeholders (e.g. occupants, Accountable Person and regulators) that the safety management system is operating correctly and effectively;</a:t>
            </a:r>
          </a:p>
          <a:p>
            <a:pPr marL="514350" indent="-514350">
              <a:buAutoNum type="alphaLcParenR"/>
            </a:pPr>
            <a:r>
              <a:rPr lang="en-GB" dirty="0"/>
              <a:t>conduct, or select others with the capability to undertake, inspections and internal audits relating to building safety, relating to overall effectiveness and the building’s risk profile; </a:t>
            </a:r>
          </a:p>
          <a:p>
            <a:pPr marL="514350" indent="-514350">
              <a:buAutoNum type="alphaLcParenR"/>
            </a:pPr>
            <a:r>
              <a:rPr lang="en-GB" dirty="0"/>
              <a:t>report and act upon non-compliance and remedial actions relating to building safety, and recognize when and how to report safety occurrences to the regulator; </a:t>
            </a:r>
          </a:p>
          <a:p>
            <a:pPr marL="514350" indent="-514350">
              <a:buAutoNum type="alphaLcParenR"/>
            </a:pPr>
            <a:r>
              <a:rPr lang="en-GB" dirty="0"/>
              <a:t>identify the information requirements to be discussed and evaluated during management reviews; and </a:t>
            </a:r>
          </a:p>
          <a:p>
            <a:pPr marL="514350" indent="-514350">
              <a:buAutoNum type="alphaLcParenR"/>
            </a:pPr>
            <a:r>
              <a:rPr lang="en-GB" dirty="0"/>
              <a:t>explain the use of key performance indicators to support the safe, efficient and effective management and operation of the building.</a:t>
            </a:r>
          </a:p>
        </p:txBody>
      </p:sp>
      <p:sp>
        <p:nvSpPr>
          <p:cNvPr id="4" name="TextBox 3">
            <a:extLst>
              <a:ext uri="{FF2B5EF4-FFF2-40B4-BE49-F238E27FC236}">
                <a16:creationId xmlns:a16="http://schemas.microsoft.com/office/drawing/2014/main" id="{B52F1FB6-E772-BABB-8FA0-0DB85F537B2E}"/>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4EAD3D71-B1E9-870D-8997-84F1F8E86903}"/>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492B93E4-2E97-A351-C9DB-F5E59738B556}"/>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1836089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96BFA4-313A-9F9D-19BC-D6DB25781980}"/>
              </a:ext>
            </a:extLst>
          </p:cNvPr>
          <p:cNvSpPr>
            <a:spLocks noGrp="1"/>
          </p:cNvSpPr>
          <p:nvPr>
            <p:ph idx="1"/>
          </p:nvPr>
        </p:nvSpPr>
        <p:spPr>
          <a:xfrm>
            <a:off x="632927" y="593985"/>
            <a:ext cx="10515600" cy="5302962"/>
          </a:xfrm>
        </p:spPr>
        <p:txBody>
          <a:bodyPr>
            <a:noAutofit/>
          </a:bodyPr>
          <a:lstStyle/>
          <a:p>
            <a:pPr marL="0" indent="0">
              <a:buNone/>
            </a:pPr>
            <a:r>
              <a:rPr lang="en-GB" sz="1600" b="1" dirty="0"/>
              <a:t>A.5 Risk management </a:t>
            </a:r>
          </a:p>
          <a:p>
            <a:pPr marL="0" indent="0">
              <a:buNone/>
            </a:pPr>
            <a:r>
              <a:rPr lang="en-GB" sz="1600" b="1" dirty="0"/>
              <a:t>A.5.1 Issue management </a:t>
            </a:r>
            <a:r>
              <a:rPr lang="en-GB" sz="1600" dirty="0"/>
              <a:t>This competence covers the ability to: a) recognize and understand the key differences between issues, hazards and risks; b) identify internal and external issues that are relevant to the building’s risk profile and the organization; and c) prepare plans to resolve issues arising during management and operation of the building and describe the procedure to deal with issues beyond one’s control. </a:t>
            </a:r>
          </a:p>
          <a:p>
            <a:pPr marL="0" indent="0">
              <a:buNone/>
            </a:pPr>
            <a:r>
              <a:rPr lang="en-GB" sz="1600" b="1" dirty="0"/>
              <a:t>A.5.2 Hazard and risk identification </a:t>
            </a:r>
            <a:r>
              <a:rPr lang="en-GB" sz="1600" dirty="0"/>
              <a:t>This competence covers the ability to: a) recognize and understand the key differences between hazard identification and risk management; and b) identify building safety risks and describe a means for their prioritization, including threats to building safety posed by residents within their occupied space. </a:t>
            </a:r>
          </a:p>
          <a:p>
            <a:pPr marL="0" indent="0">
              <a:buNone/>
            </a:pPr>
            <a:r>
              <a:rPr lang="en-GB" sz="1600" b="1" dirty="0"/>
              <a:t>A.5.3 Risk assessment </a:t>
            </a:r>
            <a:r>
              <a:rPr lang="en-GB" sz="1600" dirty="0"/>
              <a:t>This competence covers the ability to: a) understand the process for creating the building’s risk management plan and maintain its relationship with the safety case; b) interpret and implement the principles and practice of risk assessment relating to building safety, including primary drivers of compliance; and c) manage effective risk assessment and building safety programmes and initiatives. </a:t>
            </a:r>
          </a:p>
          <a:p>
            <a:pPr marL="0" indent="0">
              <a:buNone/>
            </a:pPr>
            <a:r>
              <a:rPr lang="en-GB" sz="1600" b="1" dirty="0"/>
              <a:t>A.5.4 Risk response</a:t>
            </a:r>
            <a:r>
              <a:rPr lang="en-GB" sz="1600" dirty="0"/>
              <a:t> This competence covers the ability to: a) identify and describe measures for preventing or mitigating common hazards and risks, and prepare relevant guidance for residents; b) understand, develop and implement control measures to respond to the risks posed by threats to building safety, taking into account a range of different scenarios and views; c) recognize and interpret risk responses and the appropriate behaviours for managing them; and d) recognize and respond to the risk of, and potential worst-case scenario consequences of, a significant incident occurring and breaking out of existing, prepared control measures. </a:t>
            </a:r>
          </a:p>
          <a:p>
            <a:pPr marL="0" indent="0">
              <a:buNone/>
            </a:pPr>
            <a:r>
              <a:rPr lang="en-GB" sz="1600" b="1" dirty="0"/>
              <a:t>A.5.5 Building’s risk profile </a:t>
            </a:r>
            <a:r>
              <a:rPr lang="en-GB" sz="1600" dirty="0"/>
              <a:t>This competence covers the ability to: a) explain the building’s risk profile; and b) explain the implications of the building’s risk profile for </a:t>
            </a:r>
            <a:r>
              <a:rPr lang="en-GB" sz="1600" dirty="0" err="1"/>
              <a:t>dutyholders</a:t>
            </a:r>
            <a:r>
              <a:rPr lang="en-GB" sz="1600" dirty="0"/>
              <a:t> and regulatory authorities. </a:t>
            </a:r>
          </a:p>
          <a:p>
            <a:pPr marL="0" indent="0">
              <a:buNone/>
            </a:pPr>
            <a:r>
              <a:rPr lang="en-GB" sz="1600" b="1" dirty="0"/>
              <a:t>A.5.6 Insurance and indemnity </a:t>
            </a:r>
            <a:r>
              <a:rPr lang="en-GB" sz="1600" dirty="0"/>
              <a:t>This competence covers the ability to: a) understand the types of insurance cover relating to the building’s risk profile and how they affect the insurance cover available to the building; and b) determine the appropriateness of insurance cover for the building and cover maintained by service providers and contractor</a:t>
            </a:r>
          </a:p>
        </p:txBody>
      </p:sp>
      <p:sp>
        <p:nvSpPr>
          <p:cNvPr id="4" name="Title 1">
            <a:extLst>
              <a:ext uri="{FF2B5EF4-FFF2-40B4-BE49-F238E27FC236}">
                <a16:creationId xmlns:a16="http://schemas.microsoft.com/office/drawing/2014/main" id="{D2445DAA-C732-6488-BE8A-2D0834D3F571}"/>
              </a:ext>
            </a:extLst>
          </p:cNvPr>
          <p:cNvSpPr>
            <a:spLocks noGrp="1"/>
          </p:cNvSpPr>
          <p:nvPr>
            <p:ph type="title"/>
          </p:nvPr>
        </p:nvSpPr>
        <p:spPr>
          <a:xfrm>
            <a:off x="632927" y="52194"/>
            <a:ext cx="10515600" cy="656934"/>
          </a:xfrm>
        </p:spPr>
        <p:txBody>
          <a:bodyPr>
            <a:normAutofit/>
          </a:bodyPr>
          <a:lstStyle/>
          <a:p>
            <a:r>
              <a:rPr lang="en-GB" sz="3200" b="1" dirty="0">
                <a:solidFill>
                  <a:schemeClr val="tx2"/>
                </a:solidFill>
                <a:latin typeface="+mn-lt"/>
              </a:rPr>
              <a:t>Annex A (informative) Detailed competencies (EXAMPLES)</a:t>
            </a:r>
            <a:endParaRPr lang="en-GB" sz="3200" dirty="0"/>
          </a:p>
        </p:txBody>
      </p:sp>
      <p:sp>
        <p:nvSpPr>
          <p:cNvPr id="2" name="TextBox 1">
            <a:extLst>
              <a:ext uri="{FF2B5EF4-FFF2-40B4-BE49-F238E27FC236}">
                <a16:creationId xmlns:a16="http://schemas.microsoft.com/office/drawing/2014/main" id="{C961D775-C95A-931A-2DFC-16873154A041}"/>
              </a:ext>
            </a:extLst>
          </p:cNvPr>
          <p:cNvSpPr txBox="1"/>
          <p:nvPr/>
        </p:nvSpPr>
        <p:spPr>
          <a:xfrm>
            <a:off x="4715071" y="6488668"/>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8DD47D44-82E4-C59B-E865-5ADF52676451}"/>
              </a:ext>
            </a:extLst>
          </p:cNvPr>
          <p:cNvSpPr txBox="1">
            <a:spLocks/>
          </p:cNvSpPr>
          <p:nvPr/>
        </p:nvSpPr>
        <p:spPr>
          <a:xfrm>
            <a:off x="10578853" y="6100870"/>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spTree>
    <p:extLst>
      <p:ext uri="{BB962C8B-B14F-4D97-AF65-F5344CB8AC3E}">
        <p14:creationId xmlns:p14="http://schemas.microsoft.com/office/powerpoint/2010/main" val="3256808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D23C4-AF1D-4D14-503C-4C72F1761B8C}"/>
              </a:ext>
            </a:extLst>
          </p:cNvPr>
          <p:cNvSpPr>
            <a:spLocks noGrp="1"/>
          </p:cNvSpPr>
          <p:nvPr>
            <p:ph idx="1"/>
          </p:nvPr>
        </p:nvSpPr>
        <p:spPr>
          <a:xfrm>
            <a:off x="-298580" y="934859"/>
            <a:ext cx="10709988" cy="4351338"/>
          </a:xfrm>
        </p:spPr>
        <p:txBody>
          <a:bodyPr>
            <a:noAutofit/>
          </a:bodyPr>
          <a:lstStyle/>
          <a:p>
            <a:pPr marL="0" indent="0">
              <a:buNone/>
            </a:pPr>
            <a:r>
              <a:rPr lang="en-GB" sz="1800" b="1" dirty="0"/>
              <a:t>	A.6 Planning, monitoring and control </a:t>
            </a:r>
          </a:p>
          <a:p>
            <a:pPr marL="0" indent="0">
              <a:buNone/>
            </a:pPr>
            <a:r>
              <a:rPr lang="en-GB" sz="1800" b="1" dirty="0"/>
              <a:t>	A.6.1 Time and resources planning </a:t>
            </a:r>
            <a:r>
              <a:rPr lang="en-GB" sz="1800" dirty="0"/>
              <a:t>This competence covers the ability to: </a:t>
            </a:r>
          </a:p>
          <a:p>
            <a:pPr marL="0" indent="0">
              <a:buNone/>
            </a:pPr>
            <a:r>
              <a:rPr lang="en-GB" sz="1800" dirty="0"/>
              <a:t>	a) define the key principles of project management, including the main areas for control; </a:t>
            </a:r>
          </a:p>
          <a:p>
            <a:pPr marL="0" indent="0">
              <a:buNone/>
            </a:pPr>
            <a:r>
              <a:rPr lang="en-GB" sz="1800" dirty="0"/>
              <a:t>	b) plan maintenance and repairs, including managing their time plans; and </a:t>
            </a:r>
          </a:p>
          <a:p>
            <a:pPr marL="0" indent="0">
              <a:buNone/>
            </a:pPr>
            <a:r>
              <a:rPr lang="en-GB" sz="1800" dirty="0"/>
              <a:t>	c) assess the resource requirements (e.g. time, materials, equipment, labour and funding) for 	maintaining control over the proactive management of building safety risks</a:t>
            </a:r>
          </a:p>
          <a:p>
            <a:pPr marL="0" indent="0">
              <a:buNone/>
            </a:pPr>
            <a:r>
              <a:rPr lang="en-GB" sz="1800" b="1" dirty="0"/>
              <a:t>	A.6.2 Cost management </a:t>
            </a:r>
            <a:r>
              <a:rPr lang="en-GB" sz="1800" dirty="0"/>
              <a:t>This competence covers the ability to: </a:t>
            </a:r>
          </a:p>
          <a:p>
            <a:pPr marL="0" indent="0">
              <a:buNone/>
            </a:pPr>
            <a:r>
              <a:rPr lang="en-GB" sz="1800" dirty="0"/>
              <a:t>	a) understand how to estimate the cost of maintenance, repairs and minor construction 	works for 	budgetary purposes, including allowances for work where the extent is uncertain or not well defined; </a:t>
            </a:r>
          </a:p>
          <a:p>
            <a:pPr marL="0" indent="0">
              <a:buNone/>
            </a:pPr>
            <a:r>
              <a:rPr lang="en-GB" sz="1800" dirty="0"/>
              <a:t>	b) explain the mechanism for cost recovery for managing safety in residential buildings;</a:t>
            </a:r>
          </a:p>
          <a:p>
            <a:pPr marL="0" indent="0">
              <a:buNone/>
            </a:pPr>
            <a:r>
              <a:rPr lang="en-GB" sz="1800" dirty="0"/>
              <a:t>	 c) explain a procedure for securing appropriate budget; </a:t>
            </a:r>
          </a:p>
          <a:p>
            <a:pPr marL="0" indent="0">
              <a:buNone/>
            </a:pPr>
            <a:r>
              <a:rPr lang="en-GB" sz="1800" dirty="0"/>
              <a:t>	d) monitor and manage expenditure against budget in general and in relation to measures supporting 	building safety using a risk-based approach; and</a:t>
            </a:r>
          </a:p>
          <a:p>
            <a:pPr marL="0" indent="0">
              <a:buNone/>
            </a:pPr>
            <a:r>
              <a:rPr lang="en-GB" sz="1800" dirty="0"/>
              <a:t>	 e) explain the relationship between budget, commitment and expenditure.</a:t>
            </a:r>
          </a:p>
        </p:txBody>
      </p:sp>
      <p:sp>
        <p:nvSpPr>
          <p:cNvPr id="4" name="Title 1">
            <a:extLst>
              <a:ext uri="{FF2B5EF4-FFF2-40B4-BE49-F238E27FC236}">
                <a16:creationId xmlns:a16="http://schemas.microsoft.com/office/drawing/2014/main" id="{46117416-6351-7EF7-2C86-B7E280B89613}"/>
              </a:ext>
            </a:extLst>
          </p:cNvPr>
          <p:cNvSpPr>
            <a:spLocks noGrp="1"/>
          </p:cNvSpPr>
          <p:nvPr>
            <p:ph type="title"/>
          </p:nvPr>
        </p:nvSpPr>
        <p:spPr>
          <a:xfrm>
            <a:off x="586274" y="158302"/>
            <a:ext cx="10515600" cy="656934"/>
          </a:xfrm>
        </p:spPr>
        <p:txBody>
          <a:bodyPr>
            <a:normAutofit/>
          </a:bodyPr>
          <a:lstStyle/>
          <a:p>
            <a:r>
              <a:rPr lang="en-GB" sz="3200" b="1" dirty="0">
                <a:solidFill>
                  <a:schemeClr val="tx2"/>
                </a:solidFill>
                <a:latin typeface="+mn-lt"/>
              </a:rPr>
              <a:t>Annex A (informative) Detailed competencies (EXAMPLES)</a:t>
            </a:r>
            <a:endParaRPr lang="en-GB" sz="3200" dirty="0"/>
          </a:p>
        </p:txBody>
      </p:sp>
      <p:sp>
        <p:nvSpPr>
          <p:cNvPr id="2" name="TextBox 1">
            <a:extLst>
              <a:ext uri="{FF2B5EF4-FFF2-40B4-BE49-F238E27FC236}">
                <a16:creationId xmlns:a16="http://schemas.microsoft.com/office/drawing/2014/main" id="{0A3BEEEE-D811-980B-5D2F-2CC10094D912}"/>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1CABD7C2-1AB0-8992-2C47-C9ED15929FF3}"/>
              </a:ext>
            </a:extLst>
          </p:cNvPr>
          <p:cNvSpPr txBox="1">
            <a:spLocks/>
          </p:cNvSpPr>
          <p:nvPr/>
        </p:nvSpPr>
        <p:spPr>
          <a:xfrm>
            <a:off x="10550861"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A4A83BF8-9216-78EB-A1CB-71C17A80D70F}"/>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3210533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5781-3DD3-ACA8-F367-92C17FF65944}"/>
              </a:ext>
            </a:extLst>
          </p:cNvPr>
          <p:cNvSpPr>
            <a:spLocks noGrp="1"/>
          </p:cNvSpPr>
          <p:nvPr>
            <p:ph type="title"/>
          </p:nvPr>
        </p:nvSpPr>
        <p:spPr>
          <a:xfrm>
            <a:off x="838200" y="178514"/>
            <a:ext cx="10171922" cy="689234"/>
          </a:xfrm>
        </p:spPr>
        <p:txBody>
          <a:bodyPr>
            <a:normAutofit/>
          </a:bodyPr>
          <a:lstStyle/>
          <a:p>
            <a:r>
              <a:rPr lang="en-GB" sz="3200" b="1" dirty="0">
                <a:solidFill>
                  <a:schemeClr val="tx2"/>
                </a:solidFill>
                <a:latin typeface="+mn-lt"/>
              </a:rPr>
              <a:t>Annex B (informative) Competence assessment (EXAMPLE)</a:t>
            </a:r>
          </a:p>
        </p:txBody>
      </p:sp>
      <p:sp>
        <p:nvSpPr>
          <p:cNvPr id="3" name="Content Placeholder 2">
            <a:extLst>
              <a:ext uri="{FF2B5EF4-FFF2-40B4-BE49-F238E27FC236}">
                <a16:creationId xmlns:a16="http://schemas.microsoft.com/office/drawing/2014/main" id="{899FE064-60F8-CC4F-0CDB-2D24FB38306D}"/>
              </a:ext>
            </a:extLst>
          </p:cNvPr>
          <p:cNvSpPr>
            <a:spLocks noGrp="1"/>
          </p:cNvSpPr>
          <p:nvPr>
            <p:ph idx="1"/>
          </p:nvPr>
        </p:nvSpPr>
        <p:spPr>
          <a:xfrm>
            <a:off x="666361" y="1237736"/>
            <a:ext cx="10515600" cy="4351338"/>
          </a:xfrm>
        </p:spPr>
        <p:txBody>
          <a:bodyPr>
            <a:noAutofit/>
          </a:bodyPr>
          <a:lstStyle/>
          <a:p>
            <a:pPr marL="0" indent="0">
              <a:buNone/>
            </a:pPr>
            <a:r>
              <a:rPr lang="en-GB" sz="1400" b="1" dirty="0"/>
              <a:t>B.2 Competence management </a:t>
            </a:r>
          </a:p>
          <a:p>
            <a:pPr marL="0" indent="0">
              <a:buNone/>
            </a:pPr>
            <a:r>
              <a:rPr lang="en-GB" sz="1400" dirty="0">
                <a:solidFill>
                  <a:schemeClr val="accent1"/>
                </a:solidFill>
              </a:rPr>
              <a:t>COMMENTARY ON B.2 Competence management is concerned with maintaining and, where necessary, developing competence to deal with new or anticipated challenges as might arise from changes in legislation, new technology or improved diagnosis of building deficiencies and safety risks. Validation of a person’s competence is undertaken through assessment and is followed by reassessment or revalidation. This process is commonly referred to as certification. </a:t>
            </a:r>
          </a:p>
          <a:p>
            <a:pPr marL="0" indent="0">
              <a:buNone/>
            </a:pPr>
            <a:r>
              <a:rPr lang="en-GB" sz="1400" dirty="0"/>
              <a:t>Validation is through assessment of a person’s ability to manage safety in residential buildings. Revalidation is a periodic reassessment of competence to provide assurance that the necessary skills, knowledge, experience and behaviours have been maintained or developed in response to increased risks and additional responsibilities so that the person remains competent. It is expected that revalidation will be performed by a third-party accredited body and be proportionate, reasonable, effective and robust, drawing on documented evidence including, but not limited to, training, learning and development activities undertaken in the period following the previous assessment. </a:t>
            </a:r>
          </a:p>
          <a:p>
            <a:pPr marL="0" indent="0">
              <a:buNone/>
            </a:pPr>
            <a:endParaRPr lang="en-GB" sz="1400" dirty="0"/>
          </a:p>
          <a:p>
            <a:pPr marL="0" indent="0">
              <a:buNone/>
            </a:pPr>
            <a:r>
              <a:rPr lang="en-GB" sz="1400" dirty="0"/>
              <a:t>Unless the risks are unusually high, </a:t>
            </a:r>
            <a:r>
              <a:rPr lang="en-GB" sz="1400" b="1" dirty="0"/>
              <a:t>revalidation of a person’s competence is typically undertaken at intervals not exceeding three years</a:t>
            </a:r>
            <a:r>
              <a:rPr lang="en-GB" sz="1400" dirty="0"/>
              <a:t>, with a commitment to continuing professional development in the intervening period reviewed on an annual basis and supported by appropriate evidence of accomplishment. </a:t>
            </a:r>
          </a:p>
          <a:p>
            <a:pPr marL="0" indent="0">
              <a:buNone/>
            </a:pPr>
            <a:r>
              <a:rPr lang="en-GB" sz="1400" b="1" dirty="0"/>
              <a:t>Failure to fulfil the requirements of revalidation would mean that the person is no longer considered competent to manage safety in residential buildings.</a:t>
            </a:r>
            <a:r>
              <a:rPr lang="en-GB" sz="1400" dirty="0"/>
              <a:t> A person who is no longer deemed competent, but who wishes to resume managing safety in a residential building, is expected to be subject to assessment in the same manner as would apply to new applicants when validating their competence.</a:t>
            </a:r>
          </a:p>
        </p:txBody>
      </p:sp>
      <p:sp>
        <p:nvSpPr>
          <p:cNvPr id="4" name="TextBox 3">
            <a:extLst>
              <a:ext uri="{FF2B5EF4-FFF2-40B4-BE49-F238E27FC236}">
                <a16:creationId xmlns:a16="http://schemas.microsoft.com/office/drawing/2014/main" id="{ABBC3E2A-34BB-902D-0AFA-90FEC0519E93}"/>
              </a:ext>
            </a:extLst>
          </p:cNvPr>
          <p:cNvSpPr txBox="1"/>
          <p:nvPr/>
        </p:nvSpPr>
        <p:spPr>
          <a:xfrm>
            <a:off x="4724401" y="6488668"/>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5" name="Title 4">
            <a:extLst>
              <a:ext uri="{FF2B5EF4-FFF2-40B4-BE49-F238E27FC236}">
                <a16:creationId xmlns:a16="http://schemas.microsoft.com/office/drawing/2014/main" id="{7450F83F-BBC2-3508-3D75-C4E48C8CDB77}"/>
              </a:ext>
            </a:extLst>
          </p:cNvPr>
          <p:cNvSpPr txBox="1">
            <a:spLocks/>
          </p:cNvSpPr>
          <p:nvPr/>
        </p:nvSpPr>
        <p:spPr>
          <a:xfrm>
            <a:off x="10622280" y="6100870"/>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6" name="Picture 5">
            <a:extLst>
              <a:ext uri="{FF2B5EF4-FFF2-40B4-BE49-F238E27FC236}">
                <a16:creationId xmlns:a16="http://schemas.microsoft.com/office/drawing/2014/main" id="{E5A12396-0409-A837-4301-AAB6908886FB}"/>
              </a:ext>
            </a:extLst>
          </p:cNvPr>
          <p:cNvPicPr>
            <a:picLocks noChangeAspect="1"/>
          </p:cNvPicPr>
          <p:nvPr/>
        </p:nvPicPr>
        <p:blipFill>
          <a:blip r:embed="rId2"/>
          <a:stretch>
            <a:fillRect/>
          </a:stretch>
        </p:blipFill>
        <p:spPr>
          <a:xfrm>
            <a:off x="184564" y="6223865"/>
            <a:ext cx="1091634" cy="529605"/>
          </a:xfrm>
          <a:prstGeom prst="rect">
            <a:avLst/>
          </a:prstGeom>
        </p:spPr>
      </p:pic>
    </p:spTree>
    <p:extLst>
      <p:ext uri="{BB962C8B-B14F-4D97-AF65-F5344CB8AC3E}">
        <p14:creationId xmlns:p14="http://schemas.microsoft.com/office/powerpoint/2010/main" val="2672560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0832-1E86-742A-FAEB-DF5EF1931074}"/>
              </a:ext>
            </a:extLst>
          </p:cNvPr>
          <p:cNvSpPr>
            <a:spLocks noGrp="1"/>
          </p:cNvSpPr>
          <p:nvPr>
            <p:ph type="title"/>
          </p:nvPr>
        </p:nvSpPr>
        <p:spPr/>
        <p:txBody>
          <a:bodyPr/>
          <a:lstStyle/>
          <a:p>
            <a:r>
              <a:rPr lang="en-GB" sz="3200" b="1" dirty="0">
                <a:solidFill>
                  <a:schemeClr val="tx2"/>
                </a:solidFill>
                <a:latin typeface="+mn-lt"/>
              </a:rPr>
              <a:t>HSE Latest Guidance</a:t>
            </a:r>
          </a:p>
        </p:txBody>
      </p:sp>
      <p:sp>
        <p:nvSpPr>
          <p:cNvPr id="3" name="Content Placeholder 2">
            <a:extLst>
              <a:ext uri="{FF2B5EF4-FFF2-40B4-BE49-F238E27FC236}">
                <a16:creationId xmlns:a16="http://schemas.microsoft.com/office/drawing/2014/main" id="{79715D33-1602-0CFE-312D-AFE4E04DCDCE}"/>
              </a:ext>
            </a:extLst>
          </p:cNvPr>
          <p:cNvSpPr>
            <a:spLocks noGrp="1"/>
          </p:cNvSpPr>
          <p:nvPr>
            <p:ph idx="1"/>
          </p:nvPr>
        </p:nvSpPr>
        <p:spPr>
          <a:xfrm>
            <a:off x="838200" y="1649206"/>
            <a:ext cx="10515600" cy="4351338"/>
          </a:xfrm>
        </p:spPr>
        <p:txBody>
          <a:bodyPr>
            <a:normAutofit fontScale="70000" lnSpcReduction="20000"/>
          </a:bodyPr>
          <a:lstStyle/>
          <a:p>
            <a:r>
              <a:rPr lang="en-GB" dirty="0"/>
              <a:t>Issued last week onto their website:</a:t>
            </a:r>
          </a:p>
          <a:p>
            <a:pPr marL="0" indent="0">
              <a:buNone/>
            </a:pPr>
            <a:r>
              <a:rPr lang="en-GB" dirty="0"/>
              <a:t> </a:t>
            </a:r>
            <a:r>
              <a:rPr lang="en-GB" dirty="0">
                <a:hlinkClick r:id="rId2"/>
              </a:rPr>
              <a:t>https://www.hse.gov.uk/building-safety/regulator.htm</a:t>
            </a:r>
            <a:endParaRPr lang="en-GB" dirty="0"/>
          </a:p>
          <a:p>
            <a:pPr marL="0" indent="0">
              <a:buNone/>
            </a:pPr>
            <a:endParaRPr lang="en-GB" dirty="0"/>
          </a:p>
          <a:p>
            <a:pPr marL="0" indent="0">
              <a:buNone/>
            </a:pPr>
            <a:r>
              <a:rPr lang="en-GB" b="1" dirty="0"/>
              <a:t>“Who needs to be competent?</a:t>
            </a:r>
          </a:p>
          <a:p>
            <a:pPr marL="0" indent="0">
              <a:buNone/>
            </a:pPr>
            <a:r>
              <a:rPr lang="en-GB" dirty="0"/>
              <a:t>Those managing buildings will need access to the right competence to meet their legal duties. This can be exiting staff / teams or third parties,</a:t>
            </a:r>
          </a:p>
          <a:p>
            <a:pPr marL="0" indent="0">
              <a:buNone/>
            </a:pPr>
            <a:r>
              <a:rPr lang="en-GB" b="1" dirty="0"/>
              <a:t>so long as they are sufficiently competent, trained or up-skilled</a:t>
            </a:r>
            <a:r>
              <a:rPr lang="en-GB" dirty="0"/>
              <a:t>. For example, housing associations and local authorities often manage properties through their own in-house teams, whilst private associations often obtain help from contractors or agents.</a:t>
            </a:r>
          </a:p>
          <a:p>
            <a:pPr marL="0" indent="0">
              <a:buNone/>
            </a:pPr>
            <a:r>
              <a:rPr lang="en-GB" b="1" dirty="0"/>
              <a:t>We do not expect those involved in managing building safety to be an expert in everything</a:t>
            </a:r>
            <a:r>
              <a:rPr lang="en-GB" dirty="0"/>
              <a:t>. For example, there is no need to be a fire safety expert or structural safety expert or permanently employ one. Those managing buildings (or those appointed to do so) should however have sufficient working knowledge to make informed decisions, ask intelligent questions, understand when to bring in any expert help and understand how to co-ordinate action based on this expert advice.”</a:t>
            </a:r>
          </a:p>
        </p:txBody>
      </p:sp>
      <p:sp>
        <p:nvSpPr>
          <p:cNvPr id="6" name="Title 4">
            <a:extLst>
              <a:ext uri="{FF2B5EF4-FFF2-40B4-BE49-F238E27FC236}">
                <a16:creationId xmlns:a16="http://schemas.microsoft.com/office/drawing/2014/main" id="{ECA0CA3F-9500-4ED1-032E-807E51550CDD}"/>
              </a:ext>
            </a:extLst>
          </p:cNvPr>
          <p:cNvSpPr txBox="1">
            <a:spLocks/>
          </p:cNvSpPr>
          <p:nvPr/>
        </p:nvSpPr>
        <p:spPr>
          <a:xfrm>
            <a:off x="10622280" y="6100870"/>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pic>
        <p:nvPicPr>
          <p:cNvPr id="7" name="Picture 6">
            <a:extLst>
              <a:ext uri="{FF2B5EF4-FFF2-40B4-BE49-F238E27FC236}">
                <a16:creationId xmlns:a16="http://schemas.microsoft.com/office/drawing/2014/main" id="{169C86E9-984C-3EB5-17A2-CB9822857A13}"/>
              </a:ext>
            </a:extLst>
          </p:cNvPr>
          <p:cNvPicPr>
            <a:picLocks noChangeAspect="1"/>
          </p:cNvPicPr>
          <p:nvPr/>
        </p:nvPicPr>
        <p:blipFill>
          <a:blip r:embed="rId3"/>
          <a:stretch>
            <a:fillRect/>
          </a:stretch>
        </p:blipFill>
        <p:spPr>
          <a:xfrm>
            <a:off x="184564" y="6223865"/>
            <a:ext cx="1091634" cy="529605"/>
          </a:xfrm>
          <a:prstGeom prst="rect">
            <a:avLst/>
          </a:prstGeom>
        </p:spPr>
      </p:pic>
      <p:sp>
        <p:nvSpPr>
          <p:cNvPr id="8" name="TextBox 7">
            <a:extLst>
              <a:ext uri="{FF2B5EF4-FFF2-40B4-BE49-F238E27FC236}">
                <a16:creationId xmlns:a16="http://schemas.microsoft.com/office/drawing/2014/main" id="{781B74A4-219D-2E39-5414-14B1E455966F}"/>
              </a:ext>
            </a:extLst>
          </p:cNvPr>
          <p:cNvSpPr txBox="1"/>
          <p:nvPr/>
        </p:nvSpPr>
        <p:spPr>
          <a:xfrm>
            <a:off x="4724401" y="6488668"/>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Tree>
    <p:extLst>
      <p:ext uri="{BB962C8B-B14F-4D97-AF65-F5344CB8AC3E}">
        <p14:creationId xmlns:p14="http://schemas.microsoft.com/office/powerpoint/2010/main" val="1708407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8F7A09D-0A22-3E4D-318E-573F8997FD89}"/>
              </a:ext>
            </a:extLst>
          </p:cNvPr>
          <p:cNvPicPr>
            <a:picLocks noGrp="1" noChangeAspect="1"/>
          </p:cNvPicPr>
          <p:nvPr>
            <p:ph idx="1"/>
          </p:nvPr>
        </p:nvPicPr>
        <p:blipFill>
          <a:blip r:embed="rId2"/>
          <a:stretch>
            <a:fillRect/>
          </a:stretch>
        </p:blipFill>
        <p:spPr>
          <a:xfrm>
            <a:off x="438150" y="663047"/>
            <a:ext cx="5286947" cy="2564956"/>
          </a:xfrm>
          <a:prstGeom prst="rect">
            <a:avLst/>
          </a:prstGeom>
        </p:spPr>
      </p:pic>
      <p:pic>
        <p:nvPicPr>
          <p:cNvPr id="6" name="Picture 5" descr="Logo, company name&#10;&#10;Description automatically generated">
            <a:extLst>
              <a:ext uri="{FF2B5EF4-FFF2-40B4-BE49-F238E27FC236}">
                <a16:creationId xmlns:a16="http://schemas.microsoft.com/office/drawing/2014/main" id="{7B511311-FFE3-4BFC-0C7F-ACDF503E3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946" y="4094639"/>
            <a:ext cx="4076779" cy="2446067"/>
          </a:xfrm>
          <a:prstGeom prst="rect">
            <a:avLst/>
          </a:prstGeom>
        </p:spPr>
      </p:pic>
      <p:sp>
        <p:nvSpPr>
          <p:cNvPr id="7" name="TextBox 6">
            <a:extLst>
              <a:ext uri="{FF2B5EF4-FFF2-40B4-BE49-F238E27FC236}">
                <a16:creationId xmlns:a16="http://schemas.microsoft.com/office/drawing/2014/main" id="{AD31A76D-8596-31A4-340E-762C312317BC}"/>
              </a:ext>
            </a:extLst>
          </p:cNvPr>
          <p:cNvSpPr txBox="1"/>
          <p:nvPr/>
        </p:nvSpPr>
        <p:spPr>
          <a:xfrm>
            <a:off x="4724401" y="6488668"/>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sp>
        <p:nvSpPr>
          <p:cNvPr id="8" name="TextBox 7">
            <a:extLst>
              <a:ext uri="{FF2B5EF4-FFF2-40B4-BE49-F238E27FC236}">
                <a16:creationId xmlns:a16="http://schemas.microsoft.com/office/drawing/2014/main" id="{489D407C-12F9-311E-6425-425D8B0E7935}"/>
              </a:ext>
            </a:extLst>
          </p:cNvPr>
          <p:cNvSpPr txBox="1"/>
          <p:nvPr/>
        </p:nvSpPr>
        <p:spPr>
          <a:xfrm>
            <a:off x="6286500" y="666750"/>
            <a:ext cx="5467350" cy="2062103"/>
          </a:xfrm>
          <a:prstGeom prst="rect">
            <a:avLst/>
          </a:prstGeom>
          <a:noFill/>
        </p:spPr>
        <p:txBody>
          <a:bodyPr wrap="square" rtlCol="0">
            <a:spAutoFit/>
          </a:bodyPr>
          <a:lstStyle/>
          <a:p>
            <a:r>
              <a:rPr lang="en-GB" sz="3200" b="1" dirty="0">
                <a:solidFill>
                  <a:srgbClr val="002060"/>
                </a:solidFill>
              </a:rPr>
              <a:t>Competence under the new Regime</a:t>
            </a:r>
          </a:p>
          <a:p>
            <a:endParaRPr lang="en-GB" sz="3200" b="1" dirty="0">
              <a:solidFill>
                <a:srgbClr val="002060"/>
              </a:solidFill>
            </a:endParaRPr>
          </a:p>
          <a:p>
            <a:r>
              <a:rPr lang="en-GB" sz="3200" b="1" dirty="0">
                <a:solidFill>
                  <a:srgbClr val="002060"/>
                </a:solidFill>
              </a:rPr>
              <a:t>PAS 8673: 2022</a:t>
            </a:r>
          </a:p>
        </p:txBody>
      </p:sp>
      <p:sp>
        <p:nvSpPr>
          <p:cNvPr id="9" name="TextBox 8">
            <a:extLst>
              <a:ext uri="{FF2B5EF4-FFF2-40B4-BE49-F238E27FC236}">
                <a16:creationId xmlns:a16="http://schemas.microsoft.com/office/drawing/2014/main" id="{469DF30F-5CB5-233C-9D7B-8F99B4BE2603}"/>
              </a:ext>
            </a:extLst>
          </p:cNvPr>
          <p:cNvSpPr txBox="1"/>
          <p:nvPr/>
        </p:nvSpPr>
        <p:spPr>
          <a:xfrm>
            <a:off x="886408" y="3909972"/>
            <a:ext cx="5103845" cy="1938992"/>
          </a:xfrm>
          <a:prstGeom prst="rect">
            <a:avLst/>
          </a:prstGeom>
          <a:noFill/>
        </p:spPr>
        <p:txBody>
          <a:bodyPr wrap="square" rtlCol="0">
            <a:spAutoFit/>
          </a:bodyPr>
          <a:lstStyle/>
          <a:p>
            <a:r>
              <a:rPr lang="en-GB" sz="4000" dirty="0">
                <a:solidFill>
                  <a:srgbClr val="002060"/>
                </a:solidFill>
              </a:rPr>
              <a:t>Thank you for listening……………..</a:t>
            </a:r>
          </a:p>
          <a:p>
            <a:endParaRPr lang="en-GB" sz="4000" dirty="0">
              <a:solidFill>
                <a:srgbClr val="002060"/>
              </a:solidFill>
            </a:endParaRPr>
          </a:p>
        </p:txBody>
      </p:sp>
    </p:spTree>
    <p:extLst>
      <p:ext uri="{BB962C8B-B14F-4D97-AF65-F5344CB8AC3E}">
        <p14:creationId xmlns:p14="http://schemas.microsoft.com/office/powerpoint/2010/main" val="97447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E1E54-5975-46B5-B7EF-38E74778F38E}"/>
              </a:ext>
            </a:extLst>
          </p:cNvPr>
          <p:cNvSpPr>
            <a:spLocks noGrp="1"/>
          </p:cNvSpPr>
          <p:nvPr>
            <p:ph type="title"/>
          </p:nvPr>
        </p:nvSpPr>
        <p:spPr/>
        <p:txBody>
          <a:bodyPr/>
          <a:lstStyle/>
          <a:p>
            <a:r>
              <a:rPr lang="en-US"/>
              <a:t>Competence</a:t>
            </a:r>
            <a:endParaRPr lang="en-GB"/>
          </a:p>
        </p:txBody>
      </p:sp>
      <p:sp>
        <p:nvSpPr>
          <p:cNvPr id="3" name="Content Placeholder 2">
            <a:extLst>
              <a:ext uri="{FF2B5EF4-FFF2-40B4-BE49-F238E27FC236}">
                <a16:creationId xmlns:a16="http://schemas.microsoft.com/office/drawing/2014/main" id="{3AD263B6-E0A3-48E4-9452-AB24839D7C80}"/>
              </a:ext>
            </a:extLst>
          </p:cNvPr>
          <p:cNvSpPr>
            <a:spLocks noGrp="1"/>
          </p:cNvSpPr>
          <p:nvPr>
            <p:ph idx="1"/>
          </p:nvPr>
        </p:nvSpPr>
        <p:spPr/>
        <p:txBody>
          <a:bodyPr>
            <a:noAutofit/>
          </a:bodyPr>
          <a:lstStyle/>
          <a:p>
            <a:pPr marL="285750" indent="-285750" fontAlgn="base">
              <a:buClr>
                <a:srgbClr val="A32136"/>
              </a:buClr>
              <a:buFont typeface="Wingdings" panose="05000000000000000000" pitchFamily="2" charset="2"/>
              <a:buChar char="§"/>
            </a:pPr>
            <a:r>
              <a:rPr lang="en-GB" dirty="0"/>
              <a:t>We will promote competence among industry professionals and regulators to raise standards in design, construction and the management of buildings</a:t>
            </a:r>
          </a:p>
          <a:p>
            <a:pPr marL="285750" indent="-285750" fontAlgn="base">
              <a:buClr>
                <a:srgbClr val="A32136"/>
              </a:buClr>
              <a:buFont typeface="Wingdings" panose="05000000000000000000" pitchFamily="2" charset="2"/>
              <a:buChar char="§"/>
            </a:pPr>
            <a:r>
              <a:rPr lang="en-GB" dirty="0"/>
              <a:t>Competence includes the competence of regulators, such as Building Control</a:t>
            </a:r>
          </a:p>
          <a:p>
            <a:pPr marL="285750" indent="-285750" fontAlgn="base">
              <a:buClr>
                <a:srgbClr val="A32136"/>
              </a:buClr>
              <a:buFont typeface="Wingdings" panose="05000000000000000000" pitchFamily="2" charset="2"/>
              <a:buChar char="§"/>
            </a:pPr>
            <a:r>
              <a:rPr lang="en-GB" dirty="0"/>
              <a:t>We are working with organisations, including the BSI, to design the competence framework</a:t>
            </a:r>
          </a:p>
          <a:p>
            <a:pPr fontAlgn="base"/>
            <a:r>
              <a:rPr lang="en-US" dirty="0"/>
              <a:t>​</a:t>
            </a:r>
          </a:p>
          <a:p>
            <a:endParaRPr lang="en-GB" dirty="0"/>
          </a:p>
        </p:txBody>
      </p:sp>
      <p:pic>
        <p:nvPicPr>
          <p:cNvPr id="7" name="Picture Placeholder 5" descr="A picture containing wall, indoor, person, standing&#10;&#10;Description automatically generated">
            <a:extLst>
              <a:ext uri="{FF2B5EF4-FFF2-40B4-BE49-F238E27FC236}">
                <a16:creationId xmlns:a16="http://schemas.microsoft.com/office/drawing/2014/main" id="{0B532030-9CFF-4127-80F3-5E0380A52498}"/>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l="10679" t="185" r="7206" b="13272"/>
          <a:stretch/>
        </p:blipFill>
        <p:spPr>
          <a:xfrm>
            <a:off x="7783550" y="1631951"/>
            <a:ext cx="3544849" cy="3676030"/>
          </a:xfrm>
          <a:prstGeom prst="rect">
            <a:avLst/>
          </a:prstGeom>
          <a:effectLst/>
        </p:spPr>
      </p:pic>
    </p:spTree>
    <p:extLst>
      <p:ext uri="{BB962C8B-B14F-4D97-AF65-F5344CB8AC3E}">
        <p14:creationId xmlns:p14="http://schemas.microsoft.com/office/powerpoint/2010/main" val="65193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6A30D-5632-4EE3-8B2E-75B670DEAFD7}"/>
              </a:ext>
            </a:extLst>
          </p:cNvPr>
          <p:cNvSpPr>
            <a:spLocks noGrp="1"/>
          </p:cNvSpPr>
          <p:nvPr>
            <p:ph idx="1"/>
          </p:nvPr>
        </p:nvSpPr>
        <p:spPr>
          <a:xfrm>
            <a:off x="262890" y="1624106"/>
            <a:ext cx="7703185" cy="5051013"/>
          </a:xfrm>
        </p:spPr>
        <p:txBody>
          <a:bodyPr>
            <a:normAutofit/>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600" b="1" dirty="0">
                <a:effectLst/>
                <a:latin typeface="Arial" panose="020B0604020202020204" pitchFamily="34" charset="0"/>
                <a:ea typeface="Calibri" panose="020F0502020204030204" pitchFamily="34" charset="0"/>
                <a:cs typeface="Times New Roman" panose="02020603050405020304" pitchFamily="18" charset="0"/>
              </a:rPr>
              <a:t>C – Comprehended</a:t>
            </a:r>
            <a:r>
              <a:rPr lang="en-GB" sz="2600" dirty="0">
                <a:effectLst/>
                <a:latin typeface="Arial" panose="020B0604020202020204" pitchFamily="34" charset="0"/>
                <a:ea typeface="Calibri" panose="020F0502020204030204" pitchFamily="34" charset="0"/>
                <a:cs typeface="Times New Roman" panose="02020603050405020304" pitchFamily="18" charset="0"/>
              </a:rPr>
              <a:t>. Ensure stakeholders know their relevant competency requirements</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600" b="1" dirty="0">
                <a:effectLst/>
                <a:latin typeface="Arial" panose="020B0604020202020204" pitchFamily="34" charset="0"/>
                <a:ea typeface="Calibri" panose="020F0502020204030204" pitchFamily="34" charset="0"/>
                <a:cs typeface="Times New Roman" panose="02020603050405020304" pitchFamily="18" charset="0"/>
              </a:rPr>
              <a:t>O  - Obtain</a:t>
            </a:r>
            <a:r>
              <a:rPr lang="en-GB" sz="2600" dirty="0">
                <a:effectLst/>
                <a:latin typeface="Arial" panose="020B0604020202020204" pitchFamily="34" charset="0"/>
                <a:ea typeface="Calibri" panose="020F0502020204030204" pitchFamily="34" charset="0"/>
                <a:cs typeface="Times New Roman" panose="02020603050405020304" pitchFamily="18" charset="0"/>
              </a:rPr>
              <a:t>  Encourage stakeholders to obtain the necessary training and upskilling.</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600" b="1" dirty="0">
                <a:effectLst/>
                <a:latin typeface="Arial" panose="020B0604020202020204" pitchFamily="34" charset="0"/>
                <a:ea typeface="Calibri" panose="020F0502020204030204" pitchFamily="34" charset="0"/>
                <a:cs typeface="Times New Roman" panose="02020603050405020304" pitchFamily="18" charset="0"/>
              </a:rPr>
              <a:t>M - Measure</a:t>
            </a:r>
            <a:r>
              <a:rPr lang="en-GB" sz="2600" dirty="0">
                <a:effectLst/>
                <a:latin typeface="Arial" panose="020B0604020202020204" pitchFamily="34" charset="0"/>
                <a:ea typeface="Calibri" panose="020F0502020204030204" pitchFamily="34" charset="0"/>
                <a:cs typeface="Times New Roman" panose="02020603050405020304" pitchFamily="18" charset="0"/>
              </a:rPr>
              <a:t>. Support measures that prove or demonstrate the required levels of competence </a:t>
            </a:r>
          </a:p>
          <a:p>
            <a:pPr>
              <a:lnSpc>
                <a:spcPct val="107000"/>
              </a:lnSpc>
              <a:spcAft>
                <a:spcPts val="800"/>
              </a:spcAft>
            </a:pPr>
            <a:r>
              <a:rPr lang="en-GB" sz="2600" b="1" dirty="0">
                <a:effectLst/>
                <a:latin typeface="Arial" panose="020B0604020202020204" pitchFamily="34" charset="0"/>
                <a:ea typeface="Calibri" panose="020F0502020204030204" pitchFamily="34" charset="0"/>
                <a:cs typeface="Times New Roman" panose="02020603050405020304" pitchFamily="18" charset="0"/>
              </a:rPr>
              <a:t>P - Perform</a:t>
            </a:r>
            <a:r>
              <a:rPr lang="en-GB" sz="2600" dirty="0">
                <a:effectLst/>
                <a:latin typeface="Arial" panose="020B0604020202020204" pitchFamily="34" charset="0"/>
                <a:ea typeface="Calibri" panose="020F0502020204030204" pitchFamily="34" charset="0"/>
                <a:cs typeface="Times New Roman" panose="02020603050405020304" pitchFamily="18" charset="0"/>
              </a:rPr>
              <a:t>. Encourage those with the required competency to perform to the expected standards.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300"/>
              </a:spcAft>
              <a:buClr>
                <a:srgbClr val="A32136"/>
              </a:buClr>
              <a:buSzPct val="110000"/>
            </a:pPr>
            <a:endParaRPr lang="en-GB" dirty="0"/>
          </a:p>
          <a:p>
            <a:pPr marL="342900" indent="-342900">
              <a:spcAft>
                <a:spcPts val="1300"/>
              </a:spcAft>
              <a:buClr>
                <a:srgbClr val="A32136"/>
              </a:buClr>
              <a:buSzPct val="110000"/>
              <a:buFont typeface="Wingdings" panose="05000000000000000000" pitchFamily="2" charset="2"/>
              <a:buChar char="§"/>
            </a:pPr>
            <a:endParaRPr lang="en-GB" dirty="0"/>
          </a:p>
          <a:p>
            <a:endParaRPr lang="en-GB" dirty="0"/>
          </a:p>
        </p:txBody>
      </p:sp>
      <p:pic>
        <p:nvPicPr>
          <p:cNvPr id="6" name="Picture Placeholder 7">
            <a:extLst>
              <a:ext uri="{FF2B5EF4-FFF2-40B4-BE49-F238E27FC236}">
                <a16:creationId xmlns:a16="http://schemas.microsoft.com/office/drawing/2014/main" id="{A0EDD88D-1BFE-44FF-9741-71C88545766B}"/>
              </a:ext>
            </a:extLst>
          </p:cNvPr>
          <p:cNvPicPr>
            <a:picLocks noGrp="1"/>
          </p:cNvPicPr>
          <p:nvPr>
            <p:ph type="pic" sz="quarter" idx="14"/>
          </p:nvPr>
        </p:nvPicPr>
        <p:blipFill rotWithShape="1">
          <a:blip r:embed="rId3">
            <a:extLst>
              <a:ext uri="{28A0092B-C50C-407E-A947-70E740481C1C}">
                <a14:useLocalDpi xmlns:a14="http://schemas.microsoft.com/office/drawing/2010/main" val="0"/>
              </a:ext>
            </a:extLst>
          </a:blip>
          <a:srcRect l="14824" r="14824"/>
          <a:stretch/>
        </p:blipFill>
        <p:spPr>
          <a:xfrm>
            <a:off x="7966075" y="1624013"/>
            <a:ext cx="3387725" cy="3609975"/>
          </a:xfrm>
          <a:prstGeom prst="rect">
            <a:avLst/>
          </a:prstGeom>
        </p:spPr>
      </p:pic>
      <p:sp>
        <p:nvSpPr>
          <p:cNvPr id="8" name="Title 7">
            <a:extLst>
              <a:ext uri="{FF2B5EF4-FFF2-40B4-BE49-F238E27FC236}">
                <a16:creationId xmlns:a16="http://schemas.microsoft.com/office/drawing/2014/main" id="{A1EFAD11-9ABF-465A-9D8C-12B0353D585F}"/>
              </a:ext>
            </a:extLst>
          </p:cNvPr>
          <p:cNvSpPr>
            <a:spLocks noGrp="1"/>
          </p:cNvSpPr>
          <p:nvPr>
            <p:ph type="title"/>
          </p:nvPr>
        </p:nvSpPr>
        <p:spPr/>
        <p:txBody>
          <a:bodyPr>
            <a:normAutofit/>
          </a:bodyPr>
          <a:lstStyle/>
          <a:p>
            <a:r>
              <a:rPr lang="en-GB" dirty="0"/>
              <a:t> </a:t>
            </a:r>
            <a:r>
              <a:rPr lang="en-GB" dirty="0">
                <a:latin typeface="Arial" panose="020B0604020202020204" pitchFamily="34" charset="0"/>
                <a:cs typeface="Arial" panose="020B0604020202020204" pitchFamily="34" charset="0"/>
              </a:rPr>
              <a:t>C-O-M-P  approach to competency </a:t>
            </a:r>
          </a:p>
        </p:txBody>
      </p:sp>
    </p:spTree>
    <p:extLst>
      <p:ext uri="{BB962C8B-B14F-4D97-AF65-F5344CB8AC3E}">
        <p14:creationId xmlns:p14="http://schemas.microsoft.com/office/powerpoint/2010/main" val="421496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EC55-4993-43FD-91DC-E3551EC8160D}"/>
              </a:ext>
            </a:extLst>
          </p:cNvPr>
          <p:cNvSpPr>
            <a:spLocks noGrp="1"/>
          </p:cNvSpPr>
          <p:nvPr>
            <p:ph type="title"/>
          </p:nvPr>
        </p:nvSpPr>
        <p:spPr>
          <a:xfrm>
            <a:off x="838201" y="597437"/>
            <a:ext cx="5835732" cy="733398"/>
          </a:xfrm>
        </p:spPr>
        <p:txBody>
          <a:bodyPr>
            <a:normAutofit fontScale="90000"/>
          </a:bodyPr>
          <a:lstStyle/>
          <a:p>
            <a:r>
              <a:rPr lang="en-GB" b="1" dirty="0">
                <a:latin typeface="Arial" panose="020B0604020202020204" pitchFamily="34" charset="0"/>
                <a:cs typeface="Arial" panose="020B0604020202020204" pitchFamily="34" charset="0"/>
              </a:rPr>
              <a:t>(Interim) Industry Competence Committee (IICC)</a:t>
            </a:r>
          </a:p>
        </p:txBody>
      </p:sp>
      <p:sp>
        <p:nvSpPr>
          <p:cNvPr id="3" name="Content Placeholder 2">
            <a:extLst>
              <a:ext uri="{FF2B5EF4-FFF2-40B4-BE49-F238E27FC236}">
                <a16:creationId xmlns:a16="http://schemas.microsoft.com/office/drawing/2014/main" id="{A3DE1343-7403-487E-9D23-6FE4E0EA85F7}"/>
              </a:ext>
            </a:extLst>
          </p:cNvPr>
          <p:cNvSpPr>
            <a:spLocks noGrp="1"/>
          </p:cNvSpPr>
          <p:nvPr>
            <p:ph idx="1"/>
          </p:nvPr>
        </p:nvSpPr>
        <p:spPr>
          <a:xfrm>
            <a:off x="838199" y="1624106"/>
            <a:ext cx="6623182" cy="5233893"/>
          </a:xfrm>
        </p:spPr>
        <p:txBody>
          <a:bodyPr>
            <a:normAutofit/>
          </a:bodyPr>
          <a:lstStyle/>
          <a:p>
            <a:pPr marL="285750" indent="-285750" fontAlgn="base">
              <a:buClr>
                <a:srgbClr val="A32136"/>
              </a:buClr>
              <a:buFont typeface="Wingdings" panose="05000000000000000000" pitchFamily="2" charset="2"/>
              <a:buChar char="§"/>
            </a:pPr>
            <a:r>
              <a:rPr lang="en-GB" dirty="0"/>
              <a:t>(I)ICC takes a strategic overview of competence, delivering a leadership role, to become the authoritative voice of competence in industry.  </a:t>
            </a:r>
          </a:p>
          <a:p>
            <a:pPr marL="285750" indent="-285750" fontAlgn="base">
              <a:buClr>
                <a:srgbClr val="A32136"/>
              </a:buClr>
              <a:buFont typeface="Wingdings" panose="05000000000000000000" pitchFamily="2" charset="2"/>
              <a:buChar char="§"/>
            </a:pPr>
            <a:r>
              <a:rPr lang="en-GB" dirty="0"/>
              <a:t>The committee will visibly drive competence forward to support immediate changes in culture and uptake of training for key roles </a:t>
            </a:r>
          </a:p>
          <a:p>
            <a:pPr marL="285750" indent="-285750" fontAlgn="base">
              <a:buClr>
                <a:srgbClr val="A32136"/>
              </a:buClr>
              <a:buFont typeface="Wingdings" panose="05000000000000000000" pitchFamily="2" charset="2"/>
              <a:buChar char="§"/>
            </a:pPr>
            <a:r>
              <a:rPr lang="en-GB" dirty="0"/>
              <a:t>Implement a “path to culture change” through a longer term strategy to run over the next two, five or even 10 years.” </a:t>
            </a:r>
          </a:p>
          <a:p>
            <a:pPr marL="285750" indent="-285750" fontAlgn="base">
              <a:buClr>
                <a:srgbClr val="A32136"/>
              </a:buClr>
              <a:buFont typeface="Wingdings" panose="05000000000000000000" pitchFamily="2" charset="2"/>
              <a:buChar char="§"/>
            </a:pPr>
            <a:r>
              <a:rPr lang="en-GB" dirty="0"/>
              <a:t>Monitor the uptake of competence, and the creation of new training opportunities. </a:t>
            </a:r>
          </a:p>
        </p:txBody>
      </p:sp>
      <p:pic>
        <p:nvPicPr>
          <p:cNvPr id="5" name="Picture Placeholder 7" descr="Two people looking at a computer&#10;&#10;Description automatically generated with medium confidence">
            <a:extLst>
              <a:ext uri="{FF2B5EF4-FFF2-40B4-BE49-F238E27FC236}">
                <a16:creationId xmlns:a16="http://schemas.microsoft.com/office/drawing/2014/main" id="{536E05A9-568E-448A-A298-F6AE178FD9D6}"/>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l="14785" r="18281" b="372"/>
          <a:stretch/>
        </p:blipFill>
        <p:spPr>
          <a:xfrm>
            <a:off x="7664784" y="1686079"/>
            <a:ext cx="3648075" cy="3619965"/>
          </a:xfrm>
        </p:spPr>
      </p:pic>
    </p:spTree>
    <p:extLst>
      <p:ext uri="{BB962C8B-B14F-4D97-AF65-F5344CB8AC3E}">
        <p14:creationId xmlns:p14="http://schemas.microsoft.com/office/powerpoint/2010/main" val="324973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50C6-0520-4DAF-8A76-5679FA32955C}"/>
              </a:ext>
            </a:extLst>
          </p:cNvPr>
          <p:cNvSpPr>
            <a:spLocks noGrp="1"/>
          </p:cNvSpPr>
          <p:nvPr>
            <p:ph type="title"/>
          </p:nvPr>
        </p:nvSpPr>
        <p:spPr>
          <a:xfrm>
            <a:off x="1415453" y="22895"/>
            <a:ext cx="2717800" cy="701675"/>
          </a:xfrm>
        </p:spPr>
        <p:txBody>
          <a:bodyPr>
            <a:normAutofit/>
          </a:bodyPr>
          <a:lstStyle/>
          <a:p>
            <a:r>
              <a:rPr lang="en-GB" sz="3200" b="1" dirty="0">
                <a:solidFill>
                  <a:schemeClr val="tx2"/>
                </a:solidFill>
                <a:latin typeface="+mn-lt"/>
              </a:rPr>
              <a:t>ISSG &amp; CSG</a:t>
            </a:r>
          </a:p>
        </p:txBody>
      </p:sp>
      <p:sp>
        <p:nvSpPr>
          <p:cNvPr id="3" name="Content Placeholder 2">
            <a:extLst>
              <a:ext uri="{FF2B5EF4-FFF2-40B4-BE49-F238E27FC236}">
                <a16:creationId xmlns:a16="http://schemas.microsoft.com/office/drawing/2014/main" id="{70E179BD-E4CB-438E-ACCB-1AF03C620A45}"/>
              </a:ext>
            </a:extLst>
          </p:cNvPr>
          <p:cNvSpPr>
            <a:spLocks noGrp="1"/>
          </p:cNvSpPr>
          <p:nvPr>
            <p:ph idx="1"/>
          </p:nvPr>
        </p:nvSpPr>
        <p:spPr>
          <a:xfrm>
            <a:off x="1220755" y="677545"/>
            <a:ext cx="10515600" cy="4351338"/>
          </a:xfrm>
        </p:spPr>
        <p:txBody>
          <a:bodyPr>
            <a:noAutofit/>
          </a:bodyPr>
          <a:lstStyle/>
          <a:p>
            <a:r>
              <a:rPr lang="en-GB" sz="1800" b="1" dirty="0"/>
              <a:t>Industry Safety Steering Group (ISSG)</a:t>
            </a:r>
            <a:r>
              <a:rPr lang="en-GB" sz="1800" dirty="0"/>
              <a:t>, chaired by Dame Judith Hackitt, established (1 October 2018) to provide support and constructive challenge to industry, and to determine actions for tackling blockages and accelerating culture change in the construction industry. The Group will be responsible for highlighting progress and action that industry is taking and </a:t>
            </a:r>
            <a:r>
              <a:rPr lang="en-GB" sz="1800" b="1" dirty="0"/>
              <a:t>holding industry to account for progress </a:t>
            </a:r>
            <a:r>
              <a:rPr lang="en-GB" sz="1800" dirty="0"/>
              <a:t>made in implementing the changes Dame Judith identified. </a:t>
            </a:r>
          </a:p>
          <a:p>
            <a:r>
              <a:rPr lang="en-GB" sz="1800" dirty="0"/>
              <a:t>Industry set up a </a:t>
            </a:r>
            <a:r>
              <a:rPr lang="en-GB" sz="1800" b="1" dirty="0"/>
              <a:t>Competence Steering Group + Working Groups </a:t>
            </a:r>
            <a:r>
              <a:rPr lang="en-GB" sz="1800" dirty="0"/>
              <a:t>(x12)  in June 2018: July 2021 Interim Industry Competence Committee (IICC) created by Regulator</a:t>
            </a:r>
          </a:p>
          <a:p>
            <a:r>
              <a:rPr lang="en-GB" sz="1800" b="0" i="0" u="none" strike="noStrike" baseline="0" dirty="0">
                <a:solidFill>
                  <a:srgbClr val="000000"/>
                </a:solidFill>
                <a:latin typeface="Clearface Regular"/>
              </a:rPr>
              <a:t>CSG reported on the progress of  work to the Industry Safety Steering Group (ISSG) and to the Industry Response Group (IRG, which formally established the CSG). </a:t>
            </a:r>
            <a:endParaRPr lang="en-GB" sz="1800" dirty="0"/>
          </a:p>
          <a:p>
            <a:pPr lvl="1"/>
            <a:r>
              <a:rPr lang="en-GB" sz="1600" b="0" i="0" u="none" strike="noStrike" baseline="0" dirty="0">
                <a:solidFill>
                  <a:srgbClr val="000000"/>
                </a:solidFill>
                <a:latin typeface="Clearface Regular"/>
              </a:rPr>
              <a:t>WG0 Governance Structure</a:t>
            </a:r>
          </a:p>
          <a:p>
            <a:pPr lvl="1"/>
            <a:r>
              <a:rPr lang="en-GB" sz="1600" b="0" i="0" u="none" strike="noStrike" baseline="0" dirty="0">
                <a:solidFill>
                  <a:srgbClr val="000000"/>
                </a:solidFill>
                <a:latin typeface="Clearface Regular"/>
              </a:rPr>
              <a:t>WG1 Engineers </a:t>
            </a:r>
          </a:p>
          <a:p>
            <a:pPr lvl="1"/>
            <a:r>
              <a:rPr lang="en-GB" sz="1600" b="0" i="0" u="none" strike="noStrike" baseline="0" dirty="0">
                <a:solidFill>
                  <a:srgbClr val="000000"/>
                </a:solidFill>
                <a:latin typeface="Clearface Regular"/>
              </a:rPr>
              <a:t>WG2 Installers </a:t>
            </a:r>
          </a:p>
          <a:p>
            <a:pPr lvl="1"/>
            <a:r>
              <a:rPr lang="en-GB" sz="1600" b="0" i="0" u="none" strike="noStrike" baseline="0" dirty="0">
                <a:solidFill>
                  <a:srgbClr val="000000"/>
                </a:solidFill>
                <a:latin typeface="Clearface Regular"/>
              </a:rPr>
              <a:t>WG3 Fire Engineers </a:t>
            </a:r>
          </a:p>
          <a:p>
            <a:pPr lvl="1"/>
            <a:r>
              <a:rPr lang="en-GB" sz="1600" b="0" i="0" u="none" strike="noStrike" baseline="0" dirty="0">
                <a:solidFill>
                  <a:srgbClr val="000000"/>
                </a:solidFill>
                <a:latin typeface="Clearface Regular"/>
              </a:rPr>
              <a:t>WG4 Fire Risk Assessors </a:t>
            </a:r>
          </a:p>
          <a:p>
            <a:pPr lvl="1"/>
            <a:r>
              <a:rPr lang="en-GB" sz="1600" b="0" i="0" u="none" strike="noStrike" baseline="0" dirty="0">
                <a:solidFill>
                  <a:srgbClr val="000000"/>
                </a:solidFill>
                <a:latin typeface="Clearface Regular"/>
              </a:rPr>
              <a:t>WG5 Fire Safety Enforcement Officers </a:t>
            </a:r>
          </a:p>
          <a:p>
            <a:pPr lvl="1"/>
            <a:r>
              <a:rPr lang="en-GB" sz="1600" b="0" i="0" u="none" strike="noStrike" baseline="0" dirty="0">
                <a:solidFill>
                  <a:srgbClr val="000000"/>
                </a:solidFill>
                <a:latin typeface="Clearface Regular"/>
              </a:rPr>
              <a:t>WG6 Building Standards </a:t>
            </a:r>
          </a:p>
          <a:p>
            <a:pPr lvl="1"/>
            <a:r>
              <a:rPr lang="en-GB" sz="1600" b="0" i="0" u="none" strike="noStrike" baseline="0" dirty="0">
                <a:solidFill>
                  <a:srgbClr val="000000"/>
                </a:solidFill>
                <a:latin typeface="Clearface Regular"/>
              </a:rPr>
              <a:t>WG7 Building Designers </a:t>
            </a:r>
          </a:p>
          <a:p>
            <a:pPr lvl="1"/>
            <a:r>
              <a:rPr lang="en-GB" sz="1600" b="0" i="0" u="none" strike="noStrike" baseline="0" dirty="0">
                <a:solidFill>
                  <a:srgbClr val="000000"/>
                </a:solidFill>
                <a:latin typeface="Clearface Regular"/>
              </a:rPr>
              <a:t>WG8 Building Safety Managers </a:t>
            </a:r>
          </a:p>
          <a:p>
            <a:pPr lvl="1"/>
            <a:r>
              <a:rPr lang="en-GB" sz="1600" b="0" i="0" u="none" strike="noStrike" baseline="0" dirty="0">
                <a:solidFill>
                  <a:srgbClr val="000000"/>
                </a:solidFill>
                <a:latin typeface="Clearface Regular"/>
              </a:rPr>
              <a:t>WG9 Site Supervisors </a:t>
            </a:r>
          </a:p>
          <a:p>
            <a:pPr lvl="1"/>
            <a:r>
              <a:rPr lang="en-GB" sz="1600" b="0" i="0" u="none" strike="noStrike" baseline="0" dirty="0">
                <a:solidFill>
                  <a:srgbClr val="000000"/>
                </a:solidFill>
                <a:latin typeface="Clearface Regular"/>
              </a:rPr>
              <a:t>WG10 Project Managers </a:t>
            </a:r>
          </a:p>
          <a:p>
            <a:pPr lvl="1"/>
            <a:r>
              <a:rPr lang="en-GB" sz="1600" b="0" i="0" u="none" strike="noStrike" baseline="0" dirty="0">
                <a:solidFill>
                  <a:srgbClr val="000000"/>
                </a:solidFill>
                <a:latin typeface="Clearface Regular"/>
              </a:rPr>
              <a:t>WG11 Procurement Professionals </a:t>
            </a:r>
            <a:endParaRPr lang="en-GB" sz="1600" dirty="0"/>
          </a:p>
        </p:txBody>
      </p:sp>
      <p:sp>
        <p:nvSpPr>
          <p:cNvPr id="8" name="Title 4">
            <a:extLst>
              <a:ext uri="{FF2B5EF4-FFF2-40B4-BE49-F238E27FC236}">
                <a16:creationId xmlns:a16="http://schemas.microsoft.com/office/drawing/2014/main" id="{BFEA83F6-A01E-48D4-A5C8-A83E17E676F7}"/>
              </a:ext>
            </a:extLst>
          </p:cNvPr>
          <p:cNvSpPr txBox="1">
            <a:spLocks/>
          </p:cNvSpPr>
          <p:nvPr/>
        </p:nvSpPr>
        <p:spPr>
          <a:xfrm>
            <a:off x="10353040" y="5940463"/>
            <a:ext cx="1463040" cy="7571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sp>
        <p:nvSpPr>
          <p:cNvPr id="4" name="TextBox 3">
            <a:extLst>
              <a:ext uri="{FF2B5EF4-FFF2-40B4-BE49-F238E27FC236}">
                <a16:creationId xmlns:a16="http://schemas.microsoft.com/office/drawing/2014/main" id="{68820501-939E-D34A-DC1D-54C50ED809A4}"/>
              </a:ext>
            </a:extLst>
          </p:cNvPr>
          <p:cNvSpPr txBox="1"/>
          <p:nvPr/>
        </p:nvSpPr>
        <p:spPr>
          <a:xfrm>
            <a:off x="4724401" y="6359056"/>
            <a:ext cx="2533650" cy="369332"/>
          </a:xfrm>
          <a:prstGeom prst="rect">
            <a:avLst/>
          </a:prstGeom>
          <a:noFill/>
        </p:spPr>
        <p:txBody>
          <a:bodyPr wrap="square" rtlCol="0">
            <a:spAutoFit/>
          </a:bodyPr>
          <a:lstStyle/>
          <a:p>
            <a:r>
              <a:rPr lang="en-GB" dirty="0">
                <a:solidFill>
                  <a:schemeClr val="accent1">
                    <a:lumMod val="75000"/>
                  </a:schemeClr>
                </a:solidFill>
              </a:rPr>
              <a:t>www.resolvegroup.co.uk</a:t>
            </a:r>
          </a:p>
        </p:txBody>
      </p:sp>
      <p:pic>
        <p:nvPicPr>
          <p:cNvPr id="5" name="Picture 4">
            <a:extLst>
              <a:ext uri="{FF2B5EF4-FFF2-40B4-BE49-F238E27FC236}">
                <a16:creationId xmlns:a16="http://schemas.microsoft.com/office/drawing/2014/main" id="{758BB07C-BE12-A0E7-D39A-A78F8AEE85FF}"/>
              </a:ext>
            </a:extLst>
          </p:cNvPr>
          <p:cNvPicPr>
            <a:picLocks noChangeAspect="1"/>
          </p:cNvPicPr>
          <p:nvPr/>
        </p:nvPicPr>
        <p:blipFill>
          <a:blip r:embed="rId2"/>
          <a:stretch>
            <a:fillRect/>
          </a:stretch>
        </p:blipFill>
        <p:spPr>
          <a:xfrm>
            <a:off x="0" y="5985643"/>
            <a:ext cx="1539373" cy="746825"/>
          </a:xfrm>
          <a:prstGeom prst="rect">
            <a:avLst/>
          </a:prstGeom>
        </p:spPr>
      </p:pic>
    </p:spTree>
    <p:extLst>
      <p:ext uri="{BB962C8B-B14F-4D97-AF65-F5344CB8AC3E}">
        <p14:creationId xmlns:p14="http://schemas.microsoft.com/office/powerpoint/2010/main" val="351690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8812-6715-A0D0-1B16-D760DF207466}"/>
              </a:ext>
            </a:extLst>
          </p:cNvPr>
          <p:cNvSpPr>
            <a:spLocks noGrp="1"/>
          </p:cNvSpPr>
          <p:nvPr>
            <p:ph type="title"/>
          </p:nvPr>
        </p:nvSpPr>
        <p:spPr>
          <a:xfrm>
            <a:off x="726233" y="281150"/>
            <a:ext cx="10515600" cy="1325563"/>
          </a:xfrm>
        </p:spPr>
        <p:txBody>
          <a:bodyPr>
            <a:normAutofit/>
          </a:bodyPr>
          <a:lstStyle/>
          <a:p>
            <a:r>
              <a:rPr lang="en-GB" sz="3200" b="1" dirty="0">
                <a:solidFill>
                  <a:schemeClr val="tx2"/>
                </a:solidFill>
                <a:latin typeface="+mn-lt"/>
              </a:rPr>
              <a:t>Building Safety Act</a:t>
            </a:r>
          </a:p>
        </p:txBody>
      </p:sp>
      <p:sp>
        <p:nvSpPr>
          <p:cNvPr id="3" name="Content Placeholder 2">
            <a:extLst>
              <a:ext uri="{FF2B5EF4-FFF2-40B4-BE49-F238E27FC236}">
                <a16:creationId xmlns:a16="http://schemas.microsoft.com/office/drawing/2014/main" id="{917928AD-E86B-1374-2966-E8C7564D95C3}"/>
              </a:ext>
            </a:extLst>
          </p:cNvPr>
          <p:cNvSpPr>
            <a:spLocks noGrp="1"/>
          </p:cNvSpPr>
          <p:nvPr>
            <p:ph idx="1"/>
          </p:nvPr>
        </p:nvSpPr>
        <p:spPr>
          <a:xfrm>
            <a:off x="838200" y="1825625"/>
            <a:ext cx="10515600" cy="3511486"/>
          </a:xfrm>
        </p:spPr>
        <p:txBody>
          <a:bodyPr>
            <a:normAutofit fontScale="92500" lnSpcReduction="20000"/>
          </a:bodyPr>
          <a:lstStyle/>
          <a:p>
            <a:r>
              <a:rPr lang="en-GB" dirty="0"/>
              <a:t>Part 3 – Construction/New Build/Refurbishments</a:t>
            </a:r>
          </a:p>
          <a:p>
            <a:pPr lvl="2"/>
            <a:r>
              <a:rPr lang="en-GB" sz="2100" dirty="0"/>
              <a:t>All new building work</a:t>
            </a:r>
          </a:p>
          <a:p>
            <a:endParaRPr lang="en-GB" sz="2100" dirty="0"/>
          </a:p>
          <a:p>
            <a:r>
              <a:rPr lang="en-GB" dirty="0"/>
              <a:t>Part 4 - In Occupation</a:t>
            </a:r>
          </a:p>
          <a:p>
            <a:pPr lvl="1"/>
            <a:r>
              <a:rPr lang="en-GB" sz="2100" dirty="0"/>
              <a:t>In scope buildings HRBs residential part of buildings 18M/7 Storeys high with two or more occupied units – one to be occupied</a:t>
            </a:r>
          </a:p>
          <a:p>
            <a:pPr lvl="1">
              <a:spcBef>
                <a:spcPts val="600"/>
              </a:spcBef>
              <a:spcAft>
                <a:spcPts val="600"/>
              </a:spcAft>
            </a:pPr>
            <a:r>
              <a:rPr lang="en-GB" sz="2100" dirty="0">
                <a:effectLst/>
                <a:latin typeface="Calibri" panose="020F0502020204030204" pitchFamily="34" charset="0"/>
                <a:ea typeface="Calibri" panose="020F0502020204030204" pitchFamily="34" charset="0"/>
                <a:cs typeface="Times New Roman" panose="02020603050405020304" pitchFamily="18" charset="0"/>
              </a:rPr>
              <a:t>A building safety risk is a risk to the safety of people in or about a building arising from any of the following occurring as regards the building:</a:t>
            </a:r>
          </a:p>
          <a:p>
            <a:pPr lvl="2">
              <a:spcBef>
                <a:spcPts val="600"/>
              </a:spcBef>
              <a:spcAft>
                <a:spcPts val="600"/>
              </a:spcAft>
            </a:pPr>
            <a:r>
              <a:rPr lang="en-GB" sz="2100" dirty="0">
                <a:effectLst/>
                <a:latin typeface="Calibri" panose="020F0502020204030204" pitchFamily="34" charset="0"/>
                <a:ea typeface="Calibri" panose="020F0502020204030204" pitchFamily="34" charset="0"/>
                <a:cs typeface="Times New Roman" panose="02020603050405020304" pitchFamily="18" charset="0"/>
              </a:rPr>
              <a:t>(a)	the spread of fire;</a:t>
            </a:r>
          </a:p>
          <a:p>
            <a:pPr lvl="2">
              <a:spcBef>
                <a:spcPts val="600"/>
              </a:spcBef>
              <a:spcAft>
                <a:spcPts val="600"/>
              </a:spcAft>
            </a:pPr>
            <a:r>
              <a:rPr lang="en-GB" sz="2100" dirty="0">
                <a:effectLst/>
                <a:latin typeface="Calibri" panose="020F0502020204030204" pitchFamily="34" charset="0"/>
                <a:ea typeface="Calibri" panose="020F0502020204030204" pitchFamily="34" charset="0"/>
                <a:cs typeface="Times New Roman" panose="02020603050405020304" pitchFamily="18" charset="0"/>
              </a:rPr>
              <a:t>(b)	structural failure;</a:t>
            </a:r>
          </a:p>
          <a:p>
            <a:pPr lvl="2">
              <a:spcBef>
                <a:spcPts val="600"/>
              </a:spcBef>
              <a:spcAft>
                <a:spcPts val="600"/>
              </a:spcAft>
            </a:pPr>
            <a:r>
              <a:rPr lang="en-GB" sz="2100" dirty="0">
                <a:effectLst/>
                <a:latin typeface="Calibri" panose="020F0502020204030204" pitchFamily="34" charset="0"/>
                <a:ea typeface="Calibri" panose="020F0502020204030204" pitchFamily="34" charset="0"/>
                <a:cs typeface="Times New Roman" panose="02020603050405020304" pitchFamily="18" charset="0"/>
              </a:rPr>
              <a:t>(c)	any other prescribed matter.</a:t>
            </a:r>
          </a:p>
          <a:p>
            <a:pPr lvl="1"/>
            <a:endParaRPr lang="en-GB" dirty="0"/>
          </a:p>
        </p:txBody>
      </p:sp>
      <p:sp>
        <p:nvSpPr>
          <p:cNvPr id="4" name="Title 4">
            <a:extLst>
              <a:ext uri="{FF2B5EF4-FFF2-40B4-BE49-F238E27FC236}">
                <a16:creationId xmlns:a16="http://schemas.microsoft.com/office/drawing/2014/main" id="{CD7C767B-C312-ADB3-DCBC-6DFBBF379936}"/>
              </a:ext>
            </a:extLst>
          </p:cNvPr>
          <p:cNvSpPr txBox="1">
            <a:spLocks/>
          </p:cNvSpPr>
          <p:nvPr/>
        </p:nvSpPr>
        <p:spPr>
          <a:xfrm>
            <a:off x="10510313" y="5819720"/>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sp>
        <p:nvSpPr>
          <p:cNvPr id="6" name="TextBox 5">
            <a:extLst>
              <a:ext uri="{FF2B5EF4-FFF2-40B4-BE49-F238E27FC236}">
                <a16:creationId xmlns:a16="http://schemas.microsoft.com/office/drawing/2014/main" id="{E7F71741-6FF2-3206-7D40-DFBA106E78A2}"/>
              </a:ext>
            </a:extLst>
          </p:cNvPr>
          <p:cNvSpPr txBox="1"/>
          <p:nvPr/>
        </p:nvSpPr>
        <p:spPr>
          <a:xfrm>
            <a:off x="4780383" y="6321133"/>
            <a:ext cx="2497494" cy="369332"/>
          </a:xfrm>
          <a:prstGeom prst="rect">
            <a:avLst/>
          </a:prstGeom>
          <a:noFill/>
        </p:spPr>
        <p:txBody>
          <a:bodyPr wrap="square" rtlCol="0">
            <a:spAutoFit/>
          </a:bodyPr>
          <a:lstStyle/>
          <a:p>
            <a:r>
              <a:rPr lang="en-GB" dirty="0">
                <a:solidFill>
                  <a:schemeClr val="accent1">
                    <a:lumMod val="75000"/>
                  </a:schemeClr>
                </a:solidFill>
              </a:rPr>
              <a:t>www.resolvegroup.co.uk</a:t>
            </a:r>
          </a:p>
        </p:txBody>
      </p:sp>
      <p:pic>
        <p:nvPicPr>
          <p:cNvPr id="5" name="Picture 4">
            <a:extLst>
              <a:ext uri="{FF2B5EF4-FFF2-40B4-BE49-F238E27FC236}">
                <a16:creationId xmlns:a16="http://schemas.microsoft.com/office/drawing/2014/main" id="{F8A28BDA-6549-4349-A9E3-EF104446AFDF}"/>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387199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3E3A-799F-40BB-A7E4-775E6C84E4E7}"/>
              </a:ext>
            </a:extLst>
          </p:cNvPr>
          <p:cNvSpPr>
            <a:spLocks noGrp="1"/>
          </p:cNvSpPr>
          <p:nvPr>
            <p:ph type="title"/>
          </p:nvPr>
        </p:nvSpPr>
        <p:spPr>
          <a:xfrm>
            <a:off x="838200" y="167535"/>
            <a:ext cx="10515600" cy="1325563"/>
          </a:xfrm>
        </p:spPr>
        <p:txBody>
          <a:bodyPr>
            <a:normAutofit/>
          </a:bodyPr>
          <a:lstStyle/>
          <a:p>
            <a:r>
              <a:rPr lang="en-GB" sz="3200" b="1" dirty="0">
                <a:solidFill>
                  <a:schemeClr val="tx2"/>
                </a:solidFill>
                <a:latin typeface="+mn-lt"/>
              </a:rPr>
              <a:t>Construction Work</a:t>
            </a:r>
          </a:p>
        </p:txBody>
      </p:sp>
      <p:sp>
        <p:nvSpPr>
          <p:cNvPr id="4" name="Content Placeholder 2">
            <a:extLst>
              <a:ext uri="{FF2B5EF4-FFF2-40B4-BE49-F238E27FC236}">
                <a16:creationId xmlns:a16="http://schemas.microsoft.com/office/drawing/2014/main" id="{1D451723-3E43-4526-BFEF-83ECCBAA00EE}"/>
              </a:ext>
            </a:extLst>
          </p:cNvPr>
          <p:cNvSpPr>
            <a:spLocks noGrp="1"/>
          </p:cNvSpPr>
          <p:nvPr>
            <p:ph idx="1"/>
          </p:nvPr>
        </p:nvSpPr>
        <p:spPr bwMode="auto">
          <a:xfrm>
            <a:off x="838200" y="1116498"/>
            <a:ext cx="105156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p>
            <a:pPr>
              <a:spcBef>
                <a:spcPts val="600"/>
              </a:spcBef>
              <a:spcAft>
                <a:spcPts val="600"/>
              </a:spcAft>
            </a:pPr>
            <a:r>
              <a:rPr lang="en-GB" altLang="en-US" sz="1800" b="0" dirty="0"/>
              <a:t>The </a:t>
            </a:r>
            <a:r>
              <a:rPr lang="en-GB" altLang="en-US" sz="1800" b="1" dirty="0"/>
              <a:t>new regulatory regime will regulate and hold to account </a:t>
            </a:r>
            <a:r>
              <a:rPr lang="en-GB" altLang="en-US" sz="1800" b="0" dirty="0"/>
              <a:t>those participating in the design and construction of new buildings, and the refurbishment of existing buildings.</a:t>
            </a:r>
          </a:p>
          <a:p>
            <a:pPr>
              <a:spcBef>
                <a:spcPts val="600"/>
              </a:spcBef>
              <a:spcAft>
                <a:spcPts val="600"/>
              </a:spcAft>
            </a:pPr>
            <a:r>
              <a:rPr lang="en-GB" altLang="en-US" sz="1800" b="0" dirty="0"/>
              <a:t>The regulations will apply to </a:t>
            </a:r>
            <a:r>
              <a:rPr lang="en-GB" altLang="en-US" sz="1800" b="1" dirty="0"/>
              <a:t>all building work, and all persons </a:t>
            </a:r>
            <a:r>
              <a:rPr lang="en-GB" altLang="en-US" sz="1800" b="0" dirty="0"/>
              <a:t>participating in that building work. The provisions will also apply to those appointed under the Construction (Design and Management) Regulations 2015 (CDM) when CDM applies to the building work. Those appointed under CDM 2015 will be deemed appointed under the building regulations.</a:t>
            </a:r>
          </a:p>
          <a:p>
            <a:pPr>
              <a:spcBef>
                <a:spcPts val="600"/>
              </a:spcBef>
              <a:spcAft>
                <a:spcPts val="600"/>
              </a:spcAft>
            </a:pPr>
            <a:r>
              <a:rPr lang="en-GB" altLang="en-US" sz="1800" b="0" dirty="0"/>
              <a:t>The provision </a:t>
            </a:r>
            <a:r>
              <a:rPr lang="en-GB" altLang="en-US" sz="1800" b="1" dirty="0"/>
              <a:t>will ensure that when buildings are designed, constructed or refurbished, all </a:t>
            </a:r>
            <a:r>
              <a:rPr lang="en-GB" altLang="en-US" sz="1800" b="1" dirty="0" err="1"/>
              <a:t>dutyholders</a:t>
            </a:r>
            <a:r>
              <a:rPr lang="en-GB" altLang="en-US" sz="1800" b="1" dirty="0"/>
              <a:t>, including existing </a:t>
            </a:r>
            <a:r>
              <a:rPr lang="en-GB" altLang="en-US" sz="1800" b="1" dirty="0" err="1"/>
              <a:t>dutyholders</a:t>
            </a:r>
            <a:r>
              <a:rPr lang="en-GB" altLang="en-US" sz="1800" b="1" dirty="0"/>
              <a:t> identified in CDM 2015, will have formal responsibilities for compliance with building regulations.</a:t>
            </a:r>
          </a:p>
          <a:p>
            <a:pPr>
              <a:spcBef>
                <a:spcPts val="600"/>
              </a:spcBef>
              <a:spcAft>
                <a:spcPts val="600"/>
              </a:spcAft>
            </a:pPr>
            <a:r>
              <a:rPr lang="en-GB" altLang="en-US" sz="1800" b="1" dirty="0"/>
              <a:t>New </a:t>
            </a:r>
            <a:r>
              <a:rPr lang="en-GB" altLang="en-US" sz="1800" b="1" dirty="0" err="1"/>
              <a:t>Dutyholders</a:t>
            </a:r>
            <a:endParaRPr lang="en-GB" altLang="en-US" sz="1800" b="1" dirty="0"/>
          </a:p>
          <a:p>
            <a:pPr lvl="1">
              <a:spcBef>
                <a:spcPts val="600"/>
              </a:spcBef>
              <a:spcAft>
                <a:spcPts val="600"/>
              </a:spcAft>
            </a:pPr>
            <a:r>
              <a:rPr lang="en-GB" altLang="en-US" sz="1400" b="1" dirty="0"/>
              <a:t>Client</a:t>
            </a:r>
          </a:p>
          <a:p>
            <a:pPr lvl="1">
              <a:spcBef>
                <a:spcPts val="600"/>
              </a:spcBef>
              <a:spcAft>
                <a:spcPts val="600"/>
              </a:spcAft>
            </a:pPr>
            <a:r>
              <a:rPr lang="en-GB" altLang="en-US" sz="1400" b="1" dirty="0"/>
              <a:t>Principal Designer</a:t>
            </a:r>
          </a:p>
          <a:p>
            <a:pPr lvl="1">
              <a:spcBef>
                <a:spcPts val="600"/>
              </a:spcBef>
              <a:spcAft>
                <a:spcPts val="600"/>
              </a:spcAft>
            </a:pPr>
            <a:r>
              <a:rPr lang="en-GB" altLang="en-US" sz="1400" b="1" dirty="0"/>
              <a:t>Principal Contractor</a:t>
            </a:r>
          </a:p>
          <a:p>
            <a:pPr>
              <a:spcBef>
                <a:spcPts val="600"/>
              </a:spcBef>
              <a:spcAft>
                <a:spcPts val="600"/>
              </a:spcAft>
            </a:pPr>
            <a:endParaRPr lang="en-GB" altLang="en-US" sz="1800" b="1" dirty="0"/>
          </a:p>
          <a:p>
            <a:pPr marL="0" indent="0" algn="ctr">
              <a:spcBef>
                <a:spcPts val="600"/>
              </a:spcBef>
              <a:spcAft>
                <a:spcPts val="600"/>
              </a:spcAft>
              <a:buNone/>
            </a:pPr>
            <a:br>
              <a:rPr lang="en-GB" altLang="en-US" sz="1800" dirty="0"/>
            </a:br>
            <a:endParaRPr lang="en-GB" altLang="en-US" sz="1800" b="1" dirty="0"/>
          </a:p>
        </p:txBody>
      </p:sp>
      <p:sp>
        <p:nvSpPr>
          <p:cNvPr id="7" name="Title 4">
            <a:extLst>
              <a:ext uri="{FF2B5EF4-FFF2-40B4-BE49-F238E27FC236}">
                <a16:creationId xmlns:a16="http://schemas.microsoft.com/office/drawing/2014/main" id="{769B5C7F-7700-45F4-992B-5FC1EB7BFBEB}"/>
              </a:ext>
            </a:extLst>
          </p:cNvPr>
          <p:cNvSpPr txBox="1">
            <a:spLocks/>
          </p:cNvSpPr>
          <p:nvPr/>
        </p:nvSpPr>
        <p:spPr>
          <a:xfrm>
            <a:off x="10514654" y="5942568"/>
            <a:ext cx="1463040" cy="757130"/>
          </a:xfrm>
          <a:prstGeom prst="rect">
            <a:avLst/>
          </a:prstGeom>
          <a:noFill/>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2"/>
                </a:solidFill>
                <a:latin typeface="Georgia Pro Cond Black" panose="020B0604020202020204" pitchFamily="18" charset="0"/>
              </a:rPr>
              <a:t>Resolve </a:t>
            </a:r>
          </a:p>
          <a:p>
            <a:r>
              <a:rPr lang="en-GB" sz="2400" dirty="0">
                <a:solidFill>
                  <a:schemeClr val="tx2"/>
                </a:solidFill>
                <a:latin typeface="Georgia Pro Cond Black" panose="020B0604020202020204" pitchFamily="18" charset="0"/>
              </a:rPr>
              <a:t>Risk</a:t>
            </a:r>
          </a:p>
        </p:txBody>
      </p:sp>
      <p:sp>
        <p:nvSpPr>
          <p:cNvPr id="9" name="TextBox 8">
            <a:extLst>
              <a:ext uri="{FF2B5EF4-FFF2-40B4-BE49-F238E27FC236}">
                <a16:creationId xmlns:a16="http://schemas.microsoft.com/office/drawing/2014/main" id="{4D35F420-D1BB-1696-9056-0C86800421D6}"/>
              </a:ext>
            </a:extLst>
          </p:cNvPr>
          <p:cNvSpPr txBox="1"/>
          <p:nvPr/>
        </p:nvSpPr>
        <p:spPr>
          <a:xfrm>
            <a:off x="4780383" y="6321133"/>
            <a:ext cx="2497494" cy="369332"/>
          </a:xfrm>
          <a:prstGeom prst="rect">
            <a:avLst/>
          </a:prstGeom>
          <a:noFill/>
        </p:spPr>
        <p:txBody>
          <a:bodyPr wrap="square" rtlCol="0">
            <a:spAutoFit/>
          </a:bodyPr>
          <a:lstStyle/>
          <a:p>
            <a:r>
              <a:rPr lang="en-GB" dirty="0">
                <a:solidFill>
                  <a:schemeClr val="accent1">
                    <a:lumMod val="75000"/>
                  </a:schemeClr>
                </a:solidFill>
              </a:rPr>
              <a:t>www.resolvegroup.co.uk</a:t>
            </a:r>
          </a:p>
        </p:txBody>
      </p:sp>
      <p:pic>
        <p:nvPicPr>
          <p:cNvPr id="3" name="Picture 2">
            <a:extLst>
              <a:ext uri="{FF2B5EF4-FFF2-40B4-BE49-F238E27FC236}">
                <a16:creationId xmlns:a16="http://schemas.microsoft.com/office/drawing/2014/main" id="{8E37659F-35D0-E678-F618-D445A4026CFF}"/>
              </a:ext>
            </a:extLst>
          </p:cNvPr>
          <p:cNvPicPr>
            <a:picLocks noChangeAspect="1"/>
          </p:cNvPicPr>
          <p:nvPr/>
        </p:nvPicPr>
        <p:blipFill>
          <a:blip r:embed="rId2"/>
          <a:stretch>
            <a:fillRect/>
          </a:stretch>
        </p:blipFill>
        <p:spPr>
          <a:xfrm>
            <a:off x="268538" y="5865462"/>
            <a:ext cx="1539373" cy="746825"/>
          </a:xfrm>
          <a:prstGeom prst="rect">
            <a:avLst/>
          </a:prstGeom>
        </p:spPr>
      </p:pic>
    </p:spTree>
    <p:extLst>
      <p:ext uri="{BB962C8B-B14F-4D97-AF65-F5344CB8AC3E}">
        <p14:creationId xmlns:p14="http://schemas.microsoft.com/office/powerpoint/2010/main" val="1364869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E36DC64365542B96C66001D648054" ma:contentTypeVersion="16" ma:contentTypeDescription="Create a new document." ma:contentTypeScope="" ma:versionID="a5443fda32fe4cf3364085944de21fd3">
  <xsd:schema xmlns:xsd="http://www.w3.org/2001/XMLSchema" xmlns:xs="http://www.w3.org/2001/XMLSchema" xmlns:p="http://schemas.microsoft.com/office/2006/metadata/properties" xmlns:ns2="ec11f49d-ecb0-473c-addc-7c14192b6caa" xmlns:ns3="93b4da8f-ad78-4360-a70d-edf165abf6b8" targetNamespace="http://schemas.microsoft.com/office/2006/metadata/properties" ma:root="true" ma:fieldsID="9e81a9a285872f064833d51864519ae2" ns2:_="" ns3:_="">
    <xsd:import namespace="ec11f49d-ecb0-473c-addc-7c14192b6caa"/>
    <xsd:import namespace="93b4da8f-ad78-4360-a70d-edf165abf6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1f49d-ecb0-473c-addc-7c14192b6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0a3d85-97c0-4f2a-9f6e-ded5873b4f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b4da8f-ad78-4360-a70d-edf165abf6b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0a7e8b-7f59-44a6-b172-c52e9be5be8d}" ma:internalName="TaxCatchAll" ma:showField="CatchAllData" ma:web="93b4da8f-ad78-4360-a70d-edf165abf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11f49d-ecb0-473c-addc-7c14192b6caa">
      <Terms xmlns="http://schemas.microsoft.com/office/infopath/2007/PartnerControls"/>
    </lcf76f155ced4ddcb4097134ff3c332f>
    <TaxCatchAll xmlns="93b4da8f-ad78-4360-a70d-edf165abf6b8" xsi:nil="true"/>
  </documentManagement>
</p:properties>
</file>

<file path=customXml/itemProps1.xml><?xml version="1.0" encoding="utf-8"?>
<ds:datastoreItem xmlns:ds="http://schemas.openxmlformats.org/officeDocument/2006/customXml" ds:itemID="{D45836CE-6F58-47F8-8CE0-3ED3E79B4478}"/>
</file>

<file path=customXml/itemProps2.xml><?xml version="1.0" encoding="utf-8"?>
<ds:datastoreItem xmlns:ds="http://schemas.openxmlformats.org/officeDocument/2006/customXml" ds:itemID="{637631EB-5C11-426B-B9A7-9CF835A7E76D}">
  <ds:schemaRefs>
    <ds:schemaRef ds:uri="http://schemas.microsoft.com/sharepoint/v3/contenttype/forms"/>
  </ds:schemaRefs>
</ds:datastoreItem>
</file>

<file path=customXml/itemProps3.xml><?xml version="1.0" encoding="utf-8"?>
<ds:datastoreItem xmlns:ds="http://schemas.openxmlformats.org/officeDocument/2006/customXml" ds:itemID="{4B938BD5-9374-4A2B-A958-60D0BB729F6D}">
  <ds:schemaRefs>
    <ds:schemaRef ds:uri="8ea0b103-8ffb-44f9-9025-3f7dcff5a90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f1aa2fa-14e9-4299-82b0-d3b903db9c7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283</TotalTime>
  <Words>6396</Words>
  <Application>Microsoft Office PowerPoint</Application>
  <PresentationFormat>Widescreen</PresentationFormat>
  <Paragraphs>416</Paragraphs>
  <Slides>38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Clearface Regular</vt:lpstr>
      <vt:lpstr>Georgia Pro Cond Black</vt:lpstr>
      <vt:lpstr>Wingdings</vt:lpstr>
      <vt:lpstr>ZDingbats</vt:lpstr>
      <vt:lpstr>Office Theme</vt:lpstr>
      <vt:lpstr>Competence under the new regime PAS 8673:2022</vt:lpstr>
      <vt:lpstr>Timeline for Regulations</vt:lpstr>
      <vt:lpstr>BSA/FSA interaction</vt:lpstr>
      <vt:lpstr>Competence</vt:lpstr>
      <vt:lpstr> C-O-M-P  approach to competency </vt:lpstr>
      <vt:lpstr>(Interim) Industry Competence Committee (IICC)</vt:lpstr>
      <vt:lpstr>ISSG &amp; CSG</vt:lpstr>
      <vt:lpstr>Building Safety Act</vt:lpstr>
      <vt:lpstr>Construction Work</vt:lpstr>
      <vt:lpstr>PowerPoint Presentation</vt:lpstr>
      <vt:lpstr>Competence &amp; Culture Change</vt:lpstr>
      <vt:lpstr>Competence</vt:lpstr>
      <vt:lpstr>BECS programme of standards development 2020-2022</vt:lpstr>
      <vt:lpstr>PAS 8673:2022 Built environment – Competence requirements for the management of safety in residential buildings – Specification</vt:lpstr>
      <vt:lpstr>PAS 8673:2022</vt:lpstr>
      <vt:lpstr>PAS 8673 - Relationship with other publications  </vt:lpstr>
      <vt:lpstr>PAS 8673: 2022 - Forward</vt:lpstr>
      <vt:lpstr>PowerPoint Presentation</vt:lpstr>
      <vt:lpstr>PAS 8673: 2022 - Foreward</vt:lpstr>
      <vt:lpstr>PAS 8673: 2022 - Introduction</vt:lpstr>
      <vt:lpstr>PAS 8673: 2022 Scope</vt:lpstr>
      <vt:lpstr>Clause 4: Key Principals – (Culture Change)</vt:lpstr>
      <vt:lpstr>Clause 5 : Next level of detail</vt:lpstr>
      <vt:lpstr>Clause 6 The Detailed requirements</vt:lpstr>
      <vt:lpstr>Clause 6 The Detailed requirements</vt:lpstr>
      <vt:lpstr>PowerPoint Presentation</vt:lpstr>
      <vt:lpstr>PowerPoint Presentation</vt:lpstr>
      <vt:lpstr>PowerPoint Presentation</vt:lpstr>
      <vt:lpstr>PowerPoint Presentation</vt:lpstr>
      <vt:lpstr>Clause 7 Competence and Assessment</vt:lpstr>
      <vt:lpstr>Annex A (informative) Detailed competencies (EXAMPLES)</vt:lpstr>
      <vt:lpstr>Annex A (informative) Detailed competencies (EXAMPLES)</vt:lpstr>
      <vt:lpstr>Annex A (informative) Detailed competencies (EXAMPLES)</vt:lpstr>
      <vt:lpstr>Annex A (informative) Detailed competencies (EXAMPLES)</vt:lpstr>
      <vt:lpstr>Annex A (informative) Detailed competencies (EXAMPLES)</vt:lpstr>
      <vt:lpstr>Annex B (informative) Competence assessment (EXAMPLE)</vt:lpstr>
      <vt:lpstr>HSE Latest Guidance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Competence PAS 8673:2022</dc:title>
  <dc:creator>Anthony Taylor</dc:creator>
  <cp:lastModifiedBy>Penny Burhouse | Ventro Group</cp:lastModifiedBy>
  <cp:revision>43</cp:revision>
  <dcterms:created xsi:type="dcterms:W3CDTF">2022-08-24T10:24:11Z</dcterms:created>
  <dcterms:modified xsi:type="dcterms:W3CDTF">2022-09-30T10:33:16Z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0x010100797E36DC64365542B96C66001D648054</vt:lpwstr>
  </property>
</Properties>
</file>