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7"/>
  </p:notesMasterIdLst>
  <p:handoutMasterIdLst>
    <p:handoutMasterId r:id="rId8"/>
  </p:handoutMasterIdLst>
  <p:sldIdLst>
    <p:sldId id="257" r:id="rId2"/>
    <p:sldId id="273" r:id="rId3"/>
    <p:sldId id="303" r:id="rId4"/>
    <p:sldId id="305" r:id="rId5"/>
    <p:sldId id="28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10" autoAdjust="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1127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743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9188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8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4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39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14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EAB5360-BC54-4B6A-945F-B5A11F984877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2AC08-B14F-4D20-9292-6D01ABAE6CE0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9C78C0-478E-44A0-9763-BD630918F604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FA6700-62E4-4AF6-B5ED-92071C68137D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40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5335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96561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903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4302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53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07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EB5FC6F-2C63-4FC2-88B8-37F787C3AFB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C534C-10EE-4127-B5A9-EEEE7FFD1283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9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649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52" r:id="rId27"/>
    <p:sldLayoutId id="2147483674" r:id="rId28"/>
    <p:sldLayoutId id="2147483675" r:id="rId29"/>
    <p:sldLayoutId id="2147483676" r:id="rId30"/>
    <p:sldLayoutId id="2147483677" r:id="rId31"/>
    <p:sldLayoutId id="2147483655" r:id="rId32"/>
    <p:sldLayoutId id="2147483678" r:id="rId33"/>
    <p:sldLayoutId id="2147483679" r:id="rId34"/>
    <p:sldLayoutId id="2147483680" r:id="rId35"/>
    <p:sldLayoutId id="2147483681" r:id="rId36"/>
    <p:sldLayoutId id="2147483653" r:id="rId37"/>
    <p:sldLayoutId id="2147483682" r:id="rId38"/>
    <p:sldLayoutId id="2147483683" r:id="rId39"/>
    <p:sldLayoutId id="2147483684" r:id="rId40"/>
    <p:sldLayoutId id="2147483685" r:id="rId41"/>
    <p:sldLayoutId id="2147483654" r:id="rId42"/>
    <p:sldLayoutId id="2147483686" r:id="rId43"/>
    <p:sldLayoutId id="2147483687" r:id="rId44"/>
    <p:sldLayoutId id="2147483689" r:id="rId45"/>
    <p:sldLayoutId id="2147483688" r:id="rId46"/>
    <p:sldLayoutId id="2147483690" r:id="rId47"/>
    <p:sldLayoutId id="2147483691" r:id="rId48"/>
    <p:sldLayoutId id="2147483692" r:id="rId49"/>
    <p:sldLayoutId id="2147483693" r:id="rId50"/>
    <p:sldLayoutId id="2147483694" r:id="rId51"/>
    <p:sldLayoutId id="2147483695" r:id="rId52"/>
    <p:sldLayoutId id="2147483696" r:id="rId53"/>
    <p:sldLayoutId id="2147483697" r:id="rId54"/>
    <p:sldLayoutId id="2147483698" r:id="rId55"/>
    <p:sldLayoutId id="2147483699" r:id="rId56"/>
    <p:sldLayoutId id="2147483700" r:id="rId57"/>
    <p:sldLayoutId id="2147483701" r:id="rId58"/>
    <p:sldLayoutId id="2147483702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51" r="-1" b="8147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What does this mean?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Challenges and solutions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Stephanie Lloyd-Foxe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Head of Building Safety &amp; Compliance - Magna Housing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Executive Director – NHMF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stephanie.lloyd-foxe@magna.org.uk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9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2" descr="Black and white buildings">
            <a:extLst>
              <a:ext uri="{FF2B5EF4-FFF2-40B4-BE49-F238E27FC236}">
                <a16:creationId xmlns:a16="http://schemas.microsoft.com/office/drawing/2014/main" id="{D38CA64A-11C5-4BD7-8A2D-E6D58794D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50000"/>
          </a:blip>
          <a:srcRect t="5321" r="-1" b="10407"/>
          <a:stretch/>
        </p:blipFill>
        <p:spPr>
          <a:xfrm>
            <a:off x="305" y="10"/>
            <a:ext cx="12191695" cy="6857990"/>
          </a:xfrm>
          <a:prstGeom prst="rect">
            <a:avLst/>
          </a:prstGeom>
          <a:noFill/>
        </p:spPr>
      </p:pic>
      <p:sp>
        <p:nvSpPr>
          <p:cNvPr id="5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Challenges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2302" y="448056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New legislation </a:t>
            </a:r>
          </a:p>
          <a:p>
            <a:r>
              <a:rPr lang="en-US" dirty="0"/>
              <a:t>Resource pressures </a:t>
            </a:r>
          </a:p>
          <a:p>
            <a:pPr lvl="1"/>
            <a:r>
              <a:rPr lang="en-US" dirty="0"/>
              <a:t>Net Zero </a:t>
            </a:r>
          </a:p>
          <a:p>
            <a:pPr lvl="1"/>
            <a:r>
              <a:rPr lang="en-US" dirty="0"/>
              <a:t>Fitness for Habitation </a:t>
            </a:r>
          </a:p>
          <a:p>
            <a:pPr lvl="1"/>
            <a:r>
              <a:rPr lang="en-US" dirty="0"/>
              <a:t>Inflation </a:t>
            </a:r>
          </a:p>
          <a:p>
            <a:pPr lvl="1"/>
            <a:r>
              <a:rPr lang="en-US" dirty="0"/>
              <a:t>Rent cap? </a:t>
            </a:r>
          </a:p>
          <a:p>
            <a:r>
              <a:rPr lang="en-US" dirty="0"/>
              <a:t>Skills and competency gaps </a:t>
            </a:r>
          </a:p>
        </p:txBody>
      </p:sp>
      <p:sp>
        <p:nvSpPr>
          <p:cNvPr id="6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89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18DD966-19F0-4350-AC58-AE86C210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50000"/>
          </a:blip>
          <a:srcRect l="1780" r="1" b="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  <a:noFill/>
        </p:spPr>
      </p:pic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Its all about that data…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2302" y="448056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Regulatory compliance </a:t>
            </a:r>
          </a:p>
          <a:p>
            <a:r>
              <a:rPr lang="en-US" dirty="0"/>
              <a:t>Planning and budgeting  </a:t>
            </a:r>
          </a:p>
          <a:p>
            <a:r>
              <a:rPr lang="en-US" dirty="0"/>
              <a:t>Technology and automation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12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Close-up of hands pointing&#10;&#10;Description automatically generated with low confidence">
            <a:extLst>
              <a:ext uri="{FF2B5EF4-FFF2-40B4-BE49-F238E27FC236}">
                <a16:creationId xmlns:a16="http://schemas.microsoft.com/office/drawing/2014/main" id="{6AF688EB-821B-493C-B0C9-472648D1C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50000"/>
          </a:blip>
          <a:srcRect t="7375" r="-1" b="7716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FC541-7F05-4AA4-8BA4-3AD7526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Who’s job is it anyway?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D4200-D583-4C14-AA70-23188800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2302" y="448056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376F-9618-49A8-BC74-BF3D5609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r>
              <a:rPr lang="en-US" dirty="0"/>
              <a:t>Cultural change required </a:t>
            </a:r>
          </a:p>
          <a:p>
            <a:r>
              <a:rPr lang="en-US"/>
              <a:t>Right resources, right place </a:t>
            </a:r>
            <a:endParaRPr lang="en-US" dirty="0"/>
          </a:p>
          <a:p>
            <a:r>
              <a:rPr lang="en-US" dirty="0"/>
              <a:t>Training and development</a:t>
            </a:r>
          </a:p>
          <a:p>
            <a:endParaRPr lang="en-US" dirty="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8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" name="Picture 3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" name="Straight Connector 3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3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3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8B7855D-2DE6-49A4-BA98-97404403C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0"/>
          <a:stretch/>
        </p:blipFill>
        <p:spPr>
          <a:xfrm>
            <a:off x="305" y="10"/>
            <a:ext cx="12191695" cy="6857990"/>
          </a:xfrm>
          <a:prstGeom prst="rect">
            <a:avLst/>
          </a:prstGeom>
          <a:noFill/>
        </p:spPr>
      </p:pic>
      <p:sp>
        <p:nvSpPr>
          <p:cNvPr id="5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72087C7-71C2-006A-1C23-4838CB7F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dirty="0"/>
              <a:t>Considerations 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2C8357-E216-52D3-F5B0-B638E36F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2302" y="448056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cxnSp>
        <p:nvCxnSpPr>
          <p:cNvPr id="58" name="Straight Connector 4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F95C244-79A1-78DE-F3F5-2E0C20B18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Safety not compliance </a:t>
            </a:r>
          </a:p>
          <a:p>
            <a:pPr lvl="1"/>
            <a:r>
              <a:rPr lang="en-US" dirty="0"/>
              <a:t>Height vs risk </a:t>
            </a:r>
          </a:p>
          <a:p>
            <a:pPr lvl="1"/>
            <a:r>
              <a:rPr lang="en-US" dirty="0"/>
              <a:t>People at the heart </a:t>
            </a:r>
          </a:p>
          <a:p>
            <a:pPr lvl="1"/>
            <a:r>
              <a:rPr lang="en-US" dirty="0"/>
              <a:t>Purpose </a:t>
            </a:r>
          </a:p>
        </p:txBody>
      </p:sp>
      <p:sp>
        <p:nvSpPr>
          <p:cNvPr id="4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0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E36DC64365542B96C66001D648054" ma:contentTypeVersion="16" ma:contentTypeDescription="Create a new document." ma:contentTypeScope="" ma:versionID="a5443fda32fe4cf3364085944de21fd3">
  <xsd:schema xmlns:xsd="http://www.w3.org/2001/XMLSchema" xmlns:xs="http://www.w3.org/2001/XMLSchema" xmlns:p="http://schemas.microsoft.com/office/2006/metadata/properties" xmlns:ns2="ec11f49d-ecb0-473c-addc-7c14192b6caa" xmlns:ns3="93b4da8f-ad78-4360-a70d-edf165abf6b8" targetNamespace="http://schemas.microsoft.com/office/2006/metadata/properties" ma:root="true" ma:fieldsID="9e81a9a285872f064833d51864519ae2" ns2:_="" ns3:_="">
    <xsd:import namespace="ec11f49d-ecb0-473c-addc-7c14192b6caa"/>
    <xsd:import namespace="93b4da8f-ad78-4360-a70d-edf165abf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1f49d-ecb0-473c-addc-7c14192b6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0a3d85-97c0-4f2a-9f6e-ded5873b4f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4da8f-ad78-4360-a70d-edf165abf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0a7e8b-7f59-44a6-b172-c52e9be5be8d}" ma:internalName="TaxCatchAll" ma:showField="CatchAllData" ma:web="93b4da8f-ad78-4360-a70d-edf165abf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1f49d-ecb0-473c-addc-7c14192b6caa">
      <Terms xmlns="http://schemas.microsoft.com/office/infopath/2007/PartnerControls"/>
    </lcf76f155ced4ddcb4097134ff3c332f>
    <TaxCatchAll xmlns="93b4da8f-ad78-4360-a70d-edf165abf6b8" xsi:nil="true"/>
  </documentManagement>
</p:properties>
</file>

<file path=customXml/itemProps1.xml><?xml version="1.0" encoding="utf-8"?>
<ds:datastoreItem xmlns:ds="http://schemas.openxmlformats.org/officeDocument/2006/customXml" ds:itemID="{2AAFA234-2714-40AD-B9EB-2C3F541FC9A4}"/>
</file>

<file path=customXml/itemProps2.xml><?xml version="1.0" encoding="utf-8"?>
<ds:datastoreItem xmlns:ds="http://schemas.openxmlformats.org/officeDocument/2006/customXml" ds:itemID="{B9F4D921-B484-4160-9237-14E850EE7A17}"/>
</file>

<file path=customXml/itemProps3.xml><?xml version="1.0" encoding="utf-8"?>
<ds:datastoreItem xmlns:ds="http://schemas.openxmlformats.org/officeDocument/2006/customXml" ds:itemID="{169DE61D-5110-4F33-859D-9DA7EC42FFF6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5098</TotalTime>
  <Words>94</Words>
  <Application>Microsoft Office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Gallery</vt:lpstr>
      <vt:lpstr>What does this mean?  Challenges and solutions </vt:lpstr>
      <vt:lpstr>Challenges </vt:lpstr>
      <vt:lpstr>Its all about that data… </vt:lpstr>
      <vt:lpstr>Who’s job is it anyway? </vt:lpstr>
      <vt:lpstr>Considerations </vt:lpstr>
    </vt:vector>
  </TitlesOfParts>
  <Company>Magna Housing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Stephanie Lloyd-Foxe</dc:creator>
  <cp:lastModifiedBy>Penny Burhouse | Ventro Group</cp:lastModifiedBy>
  <cp:revision>12</cp:revision>
  <dcterms:created xsi:type="dcterms:W3CDTF">2022-09-26T15:21:08Z</dcterms:created>
  <dcterms:modified xsi:type="dcterms:W3CDTF">2022-10-03T08:50:44Z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0x010100797E36DC64365542B96C66001D648054</vt:lpwstr>
  </property>
</Properties>
</file>