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sldIdLst>
    <p:sldId id="259" r:id="rId6"/>
    <p:sldId id="261" r:id="rId7"/>
    <p:sldId id="260" r:id="rId8"/>
    <p:sldId id="257" r:id="rId9"/>
    <p:sldId id="258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90919-A260-4EBC-A7E1-891DA5497132}" v="28" dt="2022-10-04T11:07:51.125"/>
    <p1510:client id="{6CC3DEDB-90AF-4D60-A9A3-A1C8B4589ADF}" v="4" dt="2022-09-29T09:28:2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DA23-7F42-4781-9703-FA2CCAB3E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D9F2B-3374-44F6-8792-5E5310EAC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D6BA-90A4-4F26-BBA3-9A4760BD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97FF6-BCD8-42DD-8ED4-D98148D6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D314B-B6EB-439C-8C47-F52BC6C3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5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92E6-6633-42A6-A00F-9F0BE42B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E2F49-E305-445E-A9A6-C2601DFAF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30B74-830D-4DB3-AD63-DBEE7D08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87D6B-4B75-4FCA-AE0E-A717F82B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AB4B3-FDCB-4553-BBEC-F21F03D1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3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195-BACC-4772-8DC3-21D08395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BD79-BD86-4EE1-A33A-7DE4F2406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7B19-BF96-42AE-A477-8E364C55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3BFF3-9150-417D-A171-EA388B5B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54A85-FFD6-4C46-90EC-81543368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4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392E-120A-4D6A-AF2C-70B53800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7AA13-1672-4ED1-BC49-1BE8FA6DD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A4119-09CD-4AAE-9125-662F775AA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F38CB-1A39-4E64-B6F1-E96D14C4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F0386-FF87-4CF1-8E0A-CA9B16C5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A9A3A-FB10-44C4-9473-E623CEE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5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1070-E383-4A40-BF87-FD9C6C0E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CB955-E6DB-4FD7-AF3F-F12CC4362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5CA2B-84CB-4288-ACBB-A5A98EEC6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CCAF-DB05-4762-9C1D-A82DE0746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04398-76EF-46B1-AA87-924DB339A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CC04F-8185-41BF-A94D-4D41C8D7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0F217-3E80-48D1-9751-2103745D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E631B-EF32-4789-9A9C-788C4EB7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8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58FA-F1F5-4EA2-9473-5FE82D7E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D330D-73CD-4567-ADDE-BB421074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D6BB6-52E2-48AE-9D71-63812910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F9571-4027-43B5-B1DF-26324EE5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2326-BD63-42BF-BC75-DA64631E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7EBAD-6C06-4839-BA9B-4CA6205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6ED1F-90E4-4884-9499-554AC656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1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9558-9E94-4F48-8F3E-8383350E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0B53-EF56-4E6C-8EEE-8A025790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DAD34-6660-443B-9677-C4DC42DEC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26341-7D42-402D-9B28-55F17B08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0F57D-3586-4915-815E-5A883DF6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EA4D4-81F4-409D-9188-3883EDC7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8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B8D0-B201-4A9A-BE48-5AC59FAE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0D9F2-249E-481E-AF1E-2F4D1F3DE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70F29-CEB4-45DD-8F78-282314629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9EDA3-5178-4A9B-91C1-0CEB2123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84CC5-050E-4FE9-94E0-221F8EA4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F79B3-56BC-44E7-836B-EC8BE102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8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DB50-3F5C-487E-AF97-102775A6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A1F69-E230-4BC1-9D76-5AC90983B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553FA-CED3-41A9-8921-2D1044C9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FEE1D-015A-480B-9571-EFDA54B4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E8E0-B94A-4BF8-B646-749BE675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42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5A324-C229-4AFD-B792-B2D4B736E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B2965-BDB4-431D-A6B0-0F85F0D29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504D1-9C9E-4A66-8D4B-5330D919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DC3DD-88C6-4AF1-8CB5-9577187B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85E6-91A6-4FC9-8A9B-F4B7E44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9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335A8-BE27-443A-A478-05DFD581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7548F-1740-46FE-8881-20F3CC4E2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7E461-D671-49B5-89CE-753C10B0A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CC2E-625D-4113-9B33-7FBACC6C53C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4CA44-39D1-4008-9FB8-C9304501F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0698B-3BD5-483C-BF65-FD3A6ECCC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21E3-D7CF-47AD-88FB-B7568E9C8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1E300CD-8755-2117-A4CC-AB87DB06A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8" y="6160882"/>
            <a:ext cx="1419891" cy="574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278C0-6B19-852B-7ECF-91E0387FDE18}"/>
              </a:ext>
            </a:extLst>
          </p:cNvPr>
          <p:cNvSpPr txBox="1"/>
          <p:nvPr/>
        </p:nvSpPr>
        <p:spPr>
          <a:xfrm>
            <a:off x="7202149" y="6309828"/>
            <a:ext cx="4717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prstClr val="white"/>
                </a:solidFill>
                <a:cs typeface="Calibri Light" panose="020F0302020204030204" pitchFamily="34" charset="0"/>
              </a:rPr>
              <a:t>www.livgreen.co.uk| 0845 646 1566| contact@livgreen.co.uk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487B7E-D470-14E8-4121-61E0EEBE4D52}"/>
              </a:ext>
            </a:extLst>
          </p:cNvPr>
          <p:cNvSpPr/>
          <p:nvPr/>
        </p:nvSpPr>
        <p:spPr>
          <a:xfrm>
            <a:off x="0" y="-6936"/>
            <a:ext cx="12188560" cy="6864936"/>
          </a:xfrm>
          <a:prstGeom prst="rect">
            <a:avLst/>
          </a:prstGeom>
          <a:solidFill>
            <a:srgbClr val="4A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23EE18C-77F1-4AD0-C991-054AD5E23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11" y="216657"/>
            <a:ext cx="6115688" cy="6417749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64152A-BC45-AED2-7F8A-1982392FA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1" y="1567415"/>
            <a:ext cx="3727662" cy="1509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521E0E-57D7-75B6-C3AE-EA4CBDC6B3E2}"/>
              </a:ext>
            </a:extLst>
          </p:cNvPr>
          <p:cNvSpPr txBox="1"/>
          <p:nvPr/>
        </p:nvSpPr>
        <p:spPr>
          <a:xfrm>
            <a:off x="772201" y="3300566"/>
            <a:ext cx="6587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Carbon Zero Housing</a:t>
            </a:r>
          </a:p>
          <a:p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Retrofit Specialists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9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0DD52B-5EC8-4D15-A9D4-5722AFA37156}"/>
              </a:ext>
            </a:extLst>
          </p:cNvPr>
          <p:cNvSpPr/>
          <p:nvPr/>
        </p:nvSpPr>
        <p:spPr>
          <a:xfrm>
            <a:off x="3440" y="-6935"/>
            <a:ext cx="6092560" cy="1257928"/>
          </a:xfrm>
          <a:prstGeom prst="rect">
            <a:avLst/>
          </a:prstGeom>
          <a:solidFill>
            <a:srgbClr val="4A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5FE04-4E02-48CD-8E99-98C234CAC6D3}"/>
              </a:ext>
            </a:extLst>
          </p:cNvPr>
          <p:cNvSpPr txBox="1"/>
          <p:nvPr/>
        </p:nvSpPr>
        <p:spPr>
          <a:xfrm>
            <a:off x="272202" y="360419"/>
            <a:ext cx="67859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/>
              </a:rPr>
              <a:t>What is Retrofit?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7323D-6EEE-4EEE-AC26-283334265D80}"/>
              </a:ext>
            </a:extLst>
          </p:cNvPr>
          <p:cNvSpPr/>
          <p:nvPr/>
        </p:nvSpPr>
        <p:spPr>
          <a:xfrm>
            <a:off x="0" y="6029325"/>
            <a:ext cx="12192000" cy="838009"/>
          </a:xfrm>
          <a:prstGeom prst="rect">
            <a:avLst/>
          </a:prstGeom>
          <a:solidFill>
            <a:srgbClr val="4A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1E300CD-8755-2117-A4CC-AB87DB06A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8" y="6160882"/>
            <a:ext cx="1419891" cy="574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278C0-6B19-852B-7ECF-91E0387FDE18}"/>
              </a:ext>
            </a:extLst>
          </p:cNvPr>
          <p:cNvSpPr txBox="1"/>
          <p:nvPr/>
        </p:nvSpPr>
        <p:spPr>
          <a:xfrm>
            <a:off x="7202149" y="6309828"/>
            <a:ext cx="4717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prstClr val="white"/>
                </a:solidFill>
                <a:cs typeface="Calibri Light" panose="020F0302020204030204" pitchFamily="34" charset="0"/>
              </a:rPr>
              <a:t>www.livgreen.co.uk| 0845 646 1566| contact@livgreen.co.uk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5A7EC-DB55-B373-19E6-383ACBC8C486}"/>
              </a:ext>
            </a:extLst>
          </p:cNvPr>
          <p:cNvSpPr txBox="1"/>
          <p:nvPr/>
        </p:nvSpPr>
        <p:spPr>
          <a:xfrm>
            <a:off x="272202" y="1625807"/>
            <a:ext cx="645172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entury Gothic"/>
                <a:ea typeface="Calibri"/>
                <a:cs typeface="Calibri"/>
              </a:rPr>
              <a:t>Retrofitting is the act of fitting new systems designed for high energy efficiency and low energy consumption to buildings previously built without them. </a:t>
            </a:r>
          </a:p>
          <a:p>
            <a:endParaRPr lang="en-US" dirty="0">
              <a:latin typeface="Century Gothic"/>
              <a:ea typeface="Calibri"/>
              <a:cs typeface="Calibri"/>
            </a:endParaRPr>
          </a:p>
          <a:p>
            <a:r>
              <a:rPr lang="en-US" dirty="0">
                <a:latin typeface="Century Gothic"/>
                <a:ea typeface="Calibri"/>
                <a:cs typeface="Calibri"/>
              </a:rPr>
              <a:t>This can range from small activities such as fitting energy-efficient light bulbs to installing state of the art heating systems.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1ED0F-1453-AB82-94D6-365DD76A6AB2}"/>
              </a:ext>
            </a:extLst>
          </p:cNvPr>
          <p:cNvSpPr txBox="1"/>
          <p:nvPr/>
        </p:nvSpPr>
        <p:spPr>
          <a:xfrm>
            <a:off x="272202" y="4031946"/>
            <a:ext cx="6451728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Century Gothic"/>
              </a:rPr>
              <a:t>Key Targets for the Sector:</a:t>
            </a:r>
          </a:p>
          <a:p>
            <a:endParaRPr lang="en-US" b="1" u="sng" dirty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All Property's to achieve EPC rating of C by 2030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All Property's to by Carbon Zero by 2050.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Social Housing Decarbonisation Fund Wave 2.1: Competition Guidance Notes">
            <a:extLst>
              <a:ext uri="{FF2B5EF4-FFF2-40B4-BE49-F238E27FC236}">
                <a16:creationId xmlns:a16="http://schemas.microsoft.com/office/drawing/2014/main" id="{281B48CC-EDE7-9546-A928-3ED5B77D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42" y="194598"/>
            <a:ext cx="3223890" cy="455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O4 Grant Scheme 2022? » Climate Insulation Limited">
            <a:extLst>
              <a:ext uri="{FF2B5EF4-FFF2-40B4-BE49-F238E27FC236}">
                <a16:creationId xmlns:a16="http://schemas.microsoft.com/office/drawing/2014/main" id="{00C9270D-3977-6384-17D0-06686870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18" y="36056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0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0DD52B-5EC8-4D15-A9D4-5722AFA37156}"/>
              </a:ext>
            </a:extLst>
          </p:cNvPr>
          <p:cNvSpPr/>
          <p:nvPr/>
        </p:nvSpPr>
        <p:spPr>
          <a:xfrm>
            <a:off x="3440" y="-6935"/>
            <a:ext cx="6092560" cy="1257928"/>
          </a:xfrm>
          <a:prstGeom prst="rect">
            <a:avLst/>
          </a:prstGeom>
          <a:solidFill>
            <a:srgbClr val="4A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5FE04-4E02-48CD-8E99-98C234CAC6D3}"/>
              </a:ext>
            </a:extLst>
          </p:cNvPr>
          <p:cNvSpPr txBox="1"/>
          <p:nvPr/>
        </p:nvSpPr>
        <p:spPr>
          <a:xfrm>
            <a:off x="272202" y="360419"/>
            <a:ext cx="67859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/>
              </a:rPr>
              <a:t>The One-Stop-Shop for Retrofit.</a:t>
            </a:r>
            <a:endParaRPr lang="en-GB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7323D-6EEE-4EEE-AC26-283334265D80}"/>
              </a:ext>
            </a:extLst>
          </p:cNvPr>
          <p:cNvSpPr/>
          <p:nvPr/>
        </p:nvSpPr>
        <p:spPr>
          <a:xfrm>
            <a:off x="0" y="6029325"/>
            <a:ext cx="12192000" cy="838009"/>
          </a:xfrm>
          <a:prstGeom prst="rect">
            <a:avLst/>
          </a:prstGeom>
          <a:solidFill>
            <a:srgbClr val="4A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1E300CD-8755-2117-A4CC-AB87DB06A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8" y="6160882"/>
            <a:ext cx="1419891" cy="574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278C0-6B19-852B-7ECF-91E0387FDE18}"/>
              </a:ext>
            </a:extLst>
          </p:cNvPr>
          <p:cNvSpPr txBox="1"/>
          <p:nvPr/>
        </p:nvSpPr>
        <p:spPr>
          <a:xfrm>
            <a:off x="7202149" y="6309828"/>
            <a:ext cx="4717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prstClr val="white"/>
                </a:solidFill>
                <a:cs typeface="Calibri Light" panose="020F0302020204030204" pitchFamily="34" charset="0"/>
              </a:rPr>
              <a:t>www.livgreen.co.uk| 0845 646 1566| contact@livgreen.co.uk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5A7EC-DB55-B373-19E6-383ACBC8C486}"/>
              </a:ext>
            </a:extLst>
          </p:cNvPr>
          <p:cNvSpPr txBox="1"/>
          <p:nvPr/>
        </p:nvSpPr>
        <p:spPr>
          <a:xfrm>
            <a:off x="273537" y="1724036"/>
            <a:ext cx="582246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/>
                <a:ea typeface="Calibri"/>
                <a:cs typeface="Calibri"/>
              </a:rPr>
              <a:t>A Specialist Retrofit Contractor with over 13 years' experience delivering projects in the social housing sector.  Were a division of the Ventro Group which are 3rd party accredited specialist fire safety contractors.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1ED0F-1453-AB82-94D6-365DD76A6AB2}"/>
              </a:ext>
            </a:extLst>
          </p:cNvPr>
          <p:cNvSpPr txBox="1"/>
          <p:nvPr/>
        </p:nvSpPr>
        <p:spPr>
          <a:xfrm>
            <a:off x="6550782" y="1724780"/>
            <a:ext cx="582748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Gothic"/>
              </a:rPr>
              <a:t>We provide a specialist </a:t>
            </a:r>
            <a:r>
              <a:rPr lang="en-US" b="1">
                <a:latin typeface="Century Gothic"/>
              </a:rPr>
              <a:t>one-stop-shop</a:t>
            </a:r>
            <a:r>
              <a:rPr lang="en-US">
                <a:latin typeface="Century Gothic"/>
              </a:rPr>
              <a:t> service to assist clients in achieving their </a:t>
            </a:r>
            <a:r>
              <a:rPr lang="en-US" b="1">
                <a:latin typeface="Century Gothic"/>
              </a:rPr>
              <a:t>zero carbon targets</a:t>
            </a:r>
            <a:r>
              <a:rPr lang="en-US">
                <a:latin typeface="Century Gothic"/>
              </a:rPr>
              <a:t> across their housing stock.  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546F41D-7A5F-E744-4AB4-D4B391F9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9" y="3219976"/>
            <a:ext cx="2283581" cy="2280715"/>
          </a:xfrm>
          <a:prstGeom prst="rect">
            <a:avLst/>
          </a:prstGeom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ACC7840C-A2AF-B4B4-9404-A268AE9BD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67" y="3218543"/>
            <a:ext cx="2283581" cy="2283581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039B1C77-4D4E-DBA9-93CF-7F1740174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114" y="3218543"/>
            <a:ext cx="2283581" cy="2283581"/>
          </a:xfrm>
          <a:prstGeom prst="rect">
            <a:avLst/>
          </a:prstGeom>
        </p:spPr>
      </p:pic>
      <p:pic>
        <p:nvPicPr>
          <p:cNvPr id="9" name="Picture 11" descr="Text&#10;&#10;Description automatically generated">
            <a:extLst>
              <a:ext uri="{FF2B5EF4-FFF2-40B4-BE49-F238E27FC236}">
                <a16:creationId xmlns:a16="http://schemas.microsoft.com/office/drawing/2014/main" id="{EC534835-5578-274A-7823-C70DC9C1B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971" y="3219976"/>
            <a:ext cx="2283581" cy="2280715"/>
          </a:xfrm>
          <a:prstGeom prst="rect">
            <a:avLst/>
          </a:prstGeom>
        </p:spPr>
      </p:pic>
      <p:pic>
        <p:nvPicPr>
          <p:cNvPr id="12" name="Picture 15" descr="Text&#10;&#10;Description automatically generated">
            <a:extLst>
              <a:ext uri="{FF2B5EF4-FFF2-40B4-BE49-F238E27FC236}">
                <a16:creationId xmlns:a16="http://schemas.microsoft.com/office/drawing/2014/main" id="{7DCA117B-3A2F-DB25-A172-68DBE5924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829" y="3219976"/>
            <a:ext cx="2283581" cy="22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5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8BF6EE0-BDD6-4998-8752-0317FEB63D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-413696"/>
            <a:ext cx="6714427" cy="70460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0DD52B-5EC8-4D15-A9D4-5722AFA37156}"/>
              </a:ext>
            </a:extLst>
          </p:cNvPr>
          <p:cNvSpPr/>
          <p:nvPr/>
        </p:nvSpPr>
        <p:spPr>
          <a:xfrm>
            <a:off x="3440" y="-6935"/>
            <a:ext cx="6092560" cy="1257928"/>
          </a:xfrm>
          <a:prstGeom prst="rect">
            <a:avLst/>
          </a:prstGeom>
          <a:solidFill>
            <a:srgbClr val="4A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5FE04-4E02-48CD-8E99-98C234CAC6D3}"/>
              </a:ext>
            </a:extLst>
          </p:cNvPr>
          <p:cNvSpPr txBox="1"/>
          <p:nvPr/>
        </p:nvSpPr>
        <p:spPr>
          <a:xfrm>
            <a:off x="506664" y="360419"/>
            <a:ext cx="59653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/>
              </a:rPr>
              <a:t>Our 4 Step Approach</a:t>
            </a:r>
            <a:endParaRPr lang="en-GB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7323D-6EEE-4EEE-AC26-283334265D80}"/>
              </a:ext>
            </a:extLst>
          </p:cNvPr>
          <p:cNvSpPr/>
          <p:nvPr/>
        </p:nvSpPr>
        <p:spPr>
          <a:xfrm>
            <a:off x="0" y="6029325"/>
            <a:ext cx="12192000" cy="838009"/>
          </a:xfrm>
          <a:prstGeom prst="rect">
            <a:avLst/>
          </a:prstGeom>
          <a:solidFill>
            <a:srgbClr val="4A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BA7481-1E7E-4A16-963D-D62C6E226165}"/>
              </a:ext>
            </a:extLst>
          </p:cNvPr>
          <p:cNvSpPr txBox="1"/>
          <p:nvPr/>
        </p:nvSpPr>
        <p:spPr>
          <a:xfrm>
            <a:off x="503177" y="1505308"/>
            <a:ext cx="3330777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>
                <a:latin typeface="Century Gothic"/>
              </a:rPr>
              <a:t>Stock Analysis</a:t>
            </a:r>
            <a:endParaRPr lang="en-US" sz="1600" b="1">
              <a:latin typeface="Century Gothic"/>
            </a:endParaRPr>
          </a:p>
          <a:p>
            <a:r>
              <a:rPr lang="en-GB" sz="1600">
                <a:latin typeface="Century Gothic"/>
                <a:ea typeface="+mn-lt"/>
                <a:cs typeface="+mn-lt"/>
              </a:rPr>
              <a:t>Assess stock condition and current EPC performance of each property through assessments and surveys.</a:t>
            </a:r>
            <a:endParaRPr lang="en-GB" sz="1600">
              <a:latin typeface="Century Gothic"/>
            </a:endParaRPr>
          </a:p>
          <a:p>
            <a:br>
              <a:rPr lang="en-US"/>
            </a:br>
            <a:endParaRPr lang="en-US"/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1E300CD-8755-2117-A4CC-AB87DB06A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8" y="6160882"/>
            <a:ext cx="1419891" cy="574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278C0-6B19-852B-7ECF-91E0387FDE18}"/>
              </a:ext>
            </a:extLst>
          </p:cNvPr>
          <p:cNvSpPr txBox="1"/>
          <p:nvPr/>
        </p:nvSpPr>
        <p:spPr>
          <a:xfrm>
            <a:off x="7202149" y="6309828"/>
            <a:ext cx="4717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prstClr val="white"/>
                </a:solidFill>
                <a:cs typeface="Calibri Light" panose="020F0302020204030204" pitchFamily="34" charset="0"/>
              </a:rPr>
              <a:t>www.livgreen.co.uk| 0845 646 1566| contact@livgreen.co.uk</a:t>
            </a:r>
          </a:p>
        </p:txBody>
      </p:sp>
      <p:pic>
        <p:nvPicPr>
          <p:cNvPr id="2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FD13C7D-09E1-822E-947C-4004E8FC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24" y="1998730"/>
            <a:ext cx="8194431" cy="3083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2A60B6-E6C9-26A9-5C59-2B1B838FD67F}"/>
              </a:ext>
            </a:extLst>
          </p:cNvPr>
          <p:cNvSpPr txBox="1"/>
          <p:nvPr/>
        </p:nvSpPr>
        <p:spPr>
          <a:xfrm>
            <a:off x="8110903" y="1434611"/>
            <a:ext cx="3659065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entury Gothic"/>
              </a:rPr>
              <a:t>Design</a:t>
            </a:r>
          </a:p>
          <a:p>
            <a:r>
              <a:rPr lang="en-US" sz="1600">
                <a:latin typeface="Century Gothic"/>
                <a:ea typeface="+mn-lt"/>
                <a:cs typeface="+mn-lt"/>
              </a:rPr>
              <a:t>We design bespoke solutions to ensure our customers key priorities and goals are met to budget.</a:t>
            </a:r>
            <a:endParaRPr lang="en-US" sz="1600">
              <a:latin typeface="Century Gothic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905A8-1E18-5840-2614-45656D37E75D}"/>
              </a:ext>
            </a:extLst>
          </p:cNvPr>
          <p:cNvSpPr txBox="1"/>
          <p:nvPr/>
        </p:nvSpPr>
        <p:spPr>
          <a:xfrm>
            <a:off x="504093" y="4462096"/>
            <a:ext cx="417341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entury Gothic"/>
                <a:ea typeface="inherit"/>
                <a:cs typeface="inherit"/>
              </a:rPr>
              <a:t>Delivery</a:t>
            </a:r>
          </a:p>
          <a:p>
            <a:r>
              <a:rPr lang="en-US" sz="1600">
                <a:latin typeface="Century Gothic"/>
                <a:ea typeface="Arial"/>
                <a:cs typeface="Arial"/>
              </a:rPr>
              <a:t>The Installation is an end-to-end project management service from </a:t>
            </a:r>
            <a:r>
              <a:rPr lang="en-US" sz="1600" err="1">
                <a:latin typeface="Century Gothic"/>
                <a:ea typeface="Arial"/>
                <a:cs typeface="Arial"/>
              </a:rPr>
              <a:t>LivGreen</a:t>
            </a:r>
            <a:r>
              <a:rPr lang="en-US" sz="1600">
                <a:latin typeface="Century Gothic"/>
                <a:ea typeface="Arial"/>
                <a:cs typeface="Arial"/>
              </a:rPr>
              <a:t>. This means you won’t have to deal with or manage installation providers and subcontractors. </a:t>
            </a:r>
            <a:endParaRPr lang="en-US" sz="1600">
              <a:latin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8FE4-ABFC-552C-1F7D-56F23C1A07D1}"/>
              </a:ext>
            </a:extLst>
          </p:cNvPr>
          <p:cNvSpPr txBox="1"/>
          <p:nvPr/>
        </p:nvSpPr>
        <p:spPr>
          <a:xfrm>
            <a:off x="8110902" y="4564672"/>
            <a:ext cx="3659065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entury Gothic"/>
              </a:rPr>
              <a:t>Monitoring &amp; Support</a:t>
            </a:r>
          </a:p>
          <a:p>
            <a:r>
              <a:rPr lang="en-US" sz="1600">
                <a:latin typeface="Century Gothic"/>
                <a:ea typeface="+mn-lt"/>
                <a:cs typeface="+mn-lt"/>
              </a:rPr>
              <a:t>We will ensure that we continue to support our customers and residents following the installation with training and maintenance. </a:t>
            </a:r>
            <a:endParaRPr lang="en-US">
              <a:latin typeface="Century Gothic"/>
            </a:endParaRPr>
          </a:p>
          <a:p>
            <a:endParaRPr lang="en-US" sz="1600" b="1">
              <a:latin typeface="Century Gothic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92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15188" y="5970660"/>
            <a:ext cx="471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prstClr val="white"/>
                </a:solidFill>
                <a:cs typeface="Calibri Light" panose="020F0302020204030204" pitchFamily="34" charset="0"/>
              </a:rPr>
              <a:t>www.ventrogroup.com | 0845 38 10 999 | info@ventrogroup.com</a:t>
            </a:r>
          </a:p>
          <a:p>
            <a:pPr algn="r"/>
            <a:endParaRPr lang="en-GB" sz="1200">
              <a:solidFill>
                <a:prstClr val="white"/>
              </a:solidFill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F42558-8921-4C25-9417-348ADE989E6C}"/>
              </a:ext>
            </a:extLst>
          </p:cNvPr>
          <p:cNvSpPr/>
          <p:nvPr/>
        </p:nvSpPr>
        <p:spPr>
          <a:xfrm>
            <a:off x="3440" y="-6935"/>
            <a:ext cx="12192000" cy="1257928"/>
          </a:xfrm>
          <a:prstGeom prst="rect">
            <a:avLst/>
          </a:prstGeom>
          <a:solidFill>
            <a:srgbClr val="4A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8C5E2B-88EE-4997-8ACC-6B3324E7BBE2}"/>
              </a:ext>
            </a:extLst>
          </p:cNvPr>
          <p:cNvSpPr txBox="1"/>
          <p:nvPr/>
        </p:nvSpPr>
        <p:spPr>
          <a:xfrm>
            <a:off x="506664" y="360419"/>
            <a:ext cx="596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</a:rPr>
              <a:t>Our Services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EA3E6CE-32ED-4863-8E05-7EA09AAEF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6" r="9948" b="28366"/>
          <a:stretch/>
        </p:blipFill>
        <p:spPr>
          <a:xfrm>
            <a:off x="9381244" y="-6936"/>
            <a:ext cx="2814196" cy="1257929"/>
          </a:xfrm>
          <a:prstGeom prst="rect">
            <a:avLst/>
          </a:prstGeom>
        </p:spPr>
      </p:pic>
      <p:pic>
        <p:nvPicPr>
          <p:cNvPr id="4" name="Picture 7" descr="A picture containing text, sign, clipart, vector graphics&#10;&#10;Description automatically generated">
            <a:extLst>
              <a:ext uri="{FF2B5EF4-FFF2-40B4-BE49-F238E27FC236}">
                <a16:creationId xmlns:a16="http://schemas.microsoft.com/office/drawing/2014/main" id="{03366AFD-8FF3-D4A7-111F-9878270C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7" y="5952501"/>
            <a:ext cx="1207478" cy="604555"/>
          </a:xfrm>
          <a:prstGeom prst="rect">
            <a:avLst/>
          </a:prstGeom>
        </p:spPr>
      </p:pic>
      <p:pic>
        <p:nvPicPr>
          <p:cNvPr id="6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0B5D0EB-3FE6-7340-EA2D-4DA361FBC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580" y="5775752"/>
            <a:ext cx="1529860" cy="681326"/>
          </a:xfrm>
          <a:prstGeom prst="rect">
            <a:avLst/>
          </a:prstGeom>
        </p:spPr>
      </p:pic>
      <p:pic>
        <p:nvPicPr>
          <p:cNvPr id="8" name="Picture 15" descr="Icon&#10;&#10;Description automatically generated">
            <a:extLst>
              <a:ext uri="{FF2B5EF4-FFF2-40B4-BE49-F238E27FC236}">
                <a16:creationId xmlns:a16="http://schemas.microsoft.com/office/drawing/2014/main" id="{FF840C28-745D-6FE6-C31A-6DD0A7736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252" y="5717624"/>
            <a:ext cx="827560" cy="827560"/>
          </a:xfrm>
          <a:prstGeom prst="rect">
            <a:avLst/>
          </a:prstGeom>
        </p:spPr>
      </p:pic>
      <p:pic>
        <p:nvPicPr>
          <p:cNvPr id="1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2B6A72F-D813-CD0F-BB8B-4A10F1673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739" y="5655821"/>
            <a:ext cx="1343373" cy="8933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183B95-C307-E7FD-9B52-899FB682F803}"/>
              </a:ext>
            </a:extLst>
          </p:cNvPr>
          <p:cNvSpPr txBox="1"/>
          <p:nvPr/>
        </p:nvSpPr>
        <p:spPr>
          <a:xfrm>
            <a:off x="1730336" y="5932318"/>
            <a:ext cx="19276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8237B"/>
                </a:solidFill>
                <a:cs typeface="Calibri"/>
              </a:rPr>
              <a:t>PAS 2035:2019</a:t>
            </a:r>
          </a:p>
          <a:p>
            <a:r>
              <a:rPr lang="en-US" b="1">
                <a:solidFill>
                  <a:srgbClr val="18237B"/>
                </a:solidFill>
                <a:cs typeface="Calibri"/>
              </a:rPr>
              <a:t>PAS 2030</a:t>
            </a:r>
          </a:p>
        </p:txBody>
      </p:sp>
      <p:pic>
        <p:nvPicPr>
          <p:cNvPr id="19" name="Picture 19" descr="A picture containing arrow&#10;&#10;Description automatically generated">
            <a:extLst>
              <a:ext uri="{FF2B5EF4-FFF2-40B4-BE49-F238E27FC236}">
                <a16:creationId xmlns:a16="http://schemas.microsoft.com/office/drawing/2014/main" id="{3FA64546-70CA-4799-1955-9E704F32B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9148" y="5703941"/>
            <a:ext cx="674322" cy="856518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47D63CB0-8404-DEA7-7E1F-F545C30DD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142" y="5800492"/>
            <a:ext cx="2235200" cy="676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386FCF-D4B8-6F16-67D5-3897C0027202}"/>
              </a:ext>
            </a:extLst>
          </p:cNvPr>
          <p:cNvSpPr/>
          <p:nvPr/>
        </p:nvSpPr>
        <p:spPr>
          <a:xfrm>
            <a:off x="459771" y="1639056"/>
            <a:ext cx="5539618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Full PAS 2035 Consultancy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CC87-313C-E539-9366-D6EA891BBF15}"/>
              </a:ext>
            </a:extLst>
          </p:cNvPr>
          <p:cNvSpPr/>
          <p:nvPr/>
        </p:nvSpPr>
        <p:spPr>
          <a:xfrm>
            <a:off x="459770" y="2328484"/>
            <a:ext cx="5539618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External Wall Insulation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6F0ED-378A-4DF0-FD48-77F2A3D588C4}"/>
              </a:ext>
            </a:extLst>
          </p:cNvPr>
          <p:cNvSpPr/>
          <p:nvPr/>
        </p:nvSpPr>
        <p:spPr>
          <a:xfrm>
            <a:off x="459770" y="3017912"/>
            <a:ext cx="5539618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PV Installation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03DEC-32E7-9EF3-4C2D-5B1DB8E60DC2}"/>
              </a:ext>
            </a:extLst>
          </p:cNvPr>
          <p:cNvSpPr/>
          <p:nvPr/>
        </p:nvSpPr>
        <p:spPr>
          <a:xfrm>
            <a:off x="459769" y="3707340"/>
            <a:ext cx="5539618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Ground Source/Air Source Heat Pumps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6C6DF7-F349-AA45-A3AF-DE99AE13FE2C}"/>
              </a:ext>
            </a:extLst>
          </p:cNvPr>
          <p:cNvSpPr/>
          <p:nvPr/>
        </p:nvSpPr>
        <p:spPr>
          <a:xfrm>
            <a:off x="459769" y="4396768"/>
            <a:ext cx="5539618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Energy Efficient Window and Doors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B9CB5-9ADA-F33B-FCA2-1DC2FF74A815}"/>
              </a:ext>
            </a:extLst>
          </p:cNvPr>
          <p:cNvSpPr/>
          <p:nvPr/>
        </p:nvSpPr>
        <p:spPr>
          <a:xfrm>
            <a:off x="6168721" y="1639053"/>
            <a:ext cx="5539618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General Property Upgrades/Refurbishments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386D37-C2D8-377B-C92D-8C5F90015B51}"/>
              </a:ext>
            </a:extLst>
          </p:cNvPr>
          <p:cNvSpPr/>
          <p:nvPr/>
        </p:nvSpPr>
        <p:spPr>
          <a:xfrm>
            <a:off x="6168721" y="2328482"/>
            <a:ext cx="5539619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Ventilation Systems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58E394-C549-6DFF-7FD9-1BC696A4E161}"/>
              </a:ext>
            </a:extLst>
          </p:cNvPr>
          <p:cNvSpPr/>
          <p:nvPr/>
        </p:nvSpPr>
        <p:spPr>
          <a:xfrm>
            <a:off x="6168721" y="3017911"/>
            <a:ext cx="5539619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Fabric First Measures: Insulation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32F34-A3EC-64C6-E98A-2E01479DAF20}"/>
              </a:ext>
            </a:extLst>
          </p:cNvPr>
          <p:cNvSpPr/>
          <p:nvPr/>
        </p:nvSpPr>
        <p:spPr>
          <a:xfrm>
            <a:off x="6168721" y="3707339"/>
            <a:ext cx="5539619" cy="568477"/>
          </a:xfrm>
          <a:prstGeom prst="rect">
            <a:avLst/>
          </a:prstGeom>
          <a:solidFill>
            <a:srgbClr val="18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EV Charging Points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11f49d-ecb0-473c-addc-7c14192b6caa">
      <Terms xmlns="http://schemas.microsoft.com/office/infopath/2007/PartnerControls"/>
    </lcf76f155ced4ddcb4097134ff3c332f>
    <TaxCatchAll xmlns="93b4da8f-ad78-4360-a70d-edf165abf6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E36DC64365542B96C66001D648054" ma:contentTypeVersion="16" ma:contentTypeDescription="Create a new document." ma:contentTypeScope="" ma:versionID="a5443fda32fe4cf3364085944de21fd3">
  <xsd:schema xmlns:xsd="http://www.w3.org/2001/XMLSchema" xmlns:xs="http://www.w3.org/2001/XMLSchema" xmlns:p="http://schemas.microsoft.com/office/2006/metadata/properties" xmlns:ns2="ec11f49d-ecb0-473c-addc-7c14192b6caa" xmlns:ns3="93b4da8f-ad78-4360-a70d-edf165abf6b8" targetNamespace="http://schemas.microsoft.com/office/2006/metadata/properties" ma:root="true" ma:fieldsID="9e81a9a285872f064833d51864519ae2" ns2:_="" ns3:_="">
    <xsd:import namespace="ec11f49d-ecb0-473c-addc-7c14192b6caa"/>
    <xsd:import namespace="93b4da8f-ad78-4360-a70d-edf165abf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1f49d-ecb0-473c-addc-7c14192b6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0a3d85-97c0-4f2a-9f6e-ded5873b4f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4da8f-ad78-4360-a70d-edf165abf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a7e8b-7f59-44a6-b172-c52e9be5be8d}" ma:internalName="TaxCatchAll" ma:showField="CatchAllData" ma:web="93b4da8f-ad78-4360-a70d-edf165abf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D280DE-F4EB-4706-B80B-CF142E2565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010D06-88C4-4940-BC69-2DF45BAEFA54}">
  <ds:schemaRefs>
    <ds:schemaRef ds:uri="http://schemas.microsoft.com/office/2006/metadata/properties"/>
    <ds:schemaRef ds:uri="http://schemas.microsoft.com/office/infopath/2007/PartnerControls"/>
    <ds:schemaRef ds:uri="ec11f49d-ecb0-473c-addc-7c14192b6caa"/>
    <ds:schemaRef ds:uri="93b4da8f-ad78-4360-a70d-edf165abf6b8"/>
  </ds:schemaRefs>
</ds:datastoreItem>
</file>

<file path=customXml/itemProps3.xml><?xml version="1.0" encoding="utf-8"?>
<ds:datastoreItem xmlns:ds="http://schemas.openxmlformats.org/officeDocument/2006/customXml" ds:itemID="{8684E9B5-5E63-42BB-92D8-70A21BFFF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1f49d-ecb0-473c-addc-7c14192b6caa"/>
    <ds:schemaRef ds:uri="93b4da8f-ad78-4360-a70d-edf165abf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363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Carsten Herbert</dc:creator>
  <cp:lastModifiedBy>Penny Burhouse | Ventro Group</cp:lastModifiedBy>
  <cp:revision>13</cp:revision>
  <dcterms:created xsi:type="dcterms:W3CDTF">2022-09-29T09:28:00Z</dcterms:created>
  <dcterms:modified xsi:type="dcterms:W3CDTF">2022-10-04T11:48:50Z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0x010100797E36DC64365542B96C66001D648054</vt:lpwstr>
  </property>
</Properties>
</file>