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  <p:sldMasterId id="2147483706" r:id="rId2"/>
  </p:sldMasterIdLst>
  <p:sldIdLst>
    <p:sldId id="262" r:id="rId3"/>
    <p:sldId id="1400" r:id="rId4"/>
    <p:sldId id="264" r:id="rId5"/>
    <p:sldId id="263" r:id="rId6"/>
    <p:sldId id="268" r:id="rId7"/>
    <p:sldId id="1401" r:id="rId8"/>
    <p:sldId id="265" r:id="rId9"/>
    <p:sldId id="272" r:id="rId10"/>
    <p:sldId id="271" r:id="rId11"/>
    <p:sldId id="270" r:id="rId12"/>
    <p:sldId id="1402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2F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06" autoAdjust="0"/>
    <p:restoredTop sz="96197"/>
  </p:normalViewPr>
  <p:slideViewPr>
    <p:cSldViewPr snapToGrid="0" snapToObjects="1">
      <p:cViewPr varScale="1">
        <p:scale>
          <a:sx n="111" d="100"/>
          <a:sy n="111" d="100"/>
        </p:scale>
        <p:origin x="10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03C525-2F74-4899-925E-7E69BA65F0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138D06-476D-4628-8FE8-6A4C3FF7B72C}">
      <dgm:prSet/>
      <dgm:spPr/>
      <dgm:t>
        <a:bodyPr/>
        <a:lstStyle/>
        <a:p>
          <a:r>
            <a:rPr lang="en-GB" b="0" i="0" baseline="0" dirty="0">
              <a:solidFill>
                <a:srgbClr val="00692F"/>
              </a:solidFill>
            </a:rPr>
            <a:t>Retrofit:</a:t>
          </a:r>
          <a:endParaRPr lang="en-US" dirty="0">
            <a:solidFill>
              <a:srgbClr val="00692F"/>
            </a:solidFill>
          </a:endParaRPr>
        </a:p>
      </dgm:t>
    </dgm:pt>
    <dgm:pt modelId="{D90DFB60-FCE6-4926-8012-36633B1AE878}" type="parTrans" cxnId="{F1CBF47C-87C9-48FE-904B-66DD65B2EB42}">
      <dgm:prSet/>
      <dgm:spPr/>
      <dgm:t>
        <a:bodyPr/>
        <a:lstStyle/>
        <a:p>
          <a:endParaRPr lang="en-US"/>
        </a:p>
      </dgm:t>
    </dgm:pt>
    <dgm:pt modelId="{356080BB-72F7-4E3B-9094-6A7EB7B10A08}" type="sibTrans" cxnId="{F1CBF47C-87C9-48FE-904B-66DD65B2EB42}">
      <dgm:prSet/>
      <dgm:spPr/>
      <dgm:t>
        <a:bodyPr/>
        <a:lstStyle/>
        <a:p>
          <a:endParaRPr lang="en-US"/>
        </a:p>
      </dgm:t>
    </dgm:pt>
    <dgm:pt modelId="{FECC0CD6-0AB4-4A91-8D46-AAD8E7D77DBE}">
      <dgm:prSet/>
      <dgm:spPr/>
      <dgm:t>
        <a:bodyPr/>
        <a:lstStyle/>
        <a:p>
          <a:r>
            <a:rPr lang="en-GB" b="0" i="0" baseline="0" dirty="0">
              <a:solidFill>
                <a:srgbClr val="00692F"/>
              </a:solidFill>
            </a:rPr>
            <a:t>Advisors</a:t>
          </a:r>
          <a:endParaRPr lang="en-US" dirty="0">
            <a:solidFill>
              <a:srgbClr val="00692F"/>
            </a:solidFill>
          </a:endParaRPr>
        </a:p>
      </dgm:t>
    </dgm:pt>
    <dgm:pt modelId="{08627291-1445-4D90-A289-F08A19C94245}" type="parTrans" cxnId="{643A39C8-2D9D-4C56-90E1-83CB7BFE78C8}">
      <dgm:prSet/>
      <dgm:spPr/>
      <dgm:t>
        <a:bodyPr/>
        <a:lstStyle/>
        <a:p>
          <a:endParaRPr lang="en-US"/>
        </a:p>
      </dgm:t>
    </dgm:pt>
    <dgm:pt modelId="{15BC2C17-1263-45CC-8F02-4E7B7ECF2005}" type="sibTrans" cxnId="{643A39C8-2D9D-4C56-90E1-83CB7BFE78C8}">
      <dgm:prSet/>
      <dgm:spPr/>
      <dgm:t>
        <a:bodyPr/>
        <a:lstStyle/>
        <a:p>
          <a:endParaRPr lang="en-US"/>
        </a:p>
      </dgm:t>
    </dgm:pt>
    <dgm:pt modelId="{F1E44A94-4AFF-41F3-AFBC-1B677ABC04DA}">
      <dgm:prSet/>
      <dgm:spPr/>
      <dgm:t>
        <a:bodyPr/>
        <a:lstStyle/>
        <a:p>
          <a:r>
            <a:rPr lang="en-GB" dirty="0">
              <a:solidFill>
                <a:srgbClr val="00692F"/>
              </a:solidFill>
            </a:rPr>
            <a:t>Assessors</a:t>
          </a:r>
          <a:endParaRPr lang="en-US" dirty="0">
            <a:solidFill>
              <a:srgbClr val="00692F"/>
            </a:solidFill>
          </a:endParaRPr>
        </a:p>
      </dgm:t>
    </dgm:pt>
    <dgm:pt modelId="{1D61DAB5-FAFD-45AB-A55E-B2286B532CC3}" type="parTrans" cxnId="{E4676112-99AE-422C-B2DF-78917251AD24}">
      <dgm:prSet/>
      <dgm:spPr/>
      <dgm:t>
        <a:bodyPr/>
        <a:lstStyle/>
        <a:p>
          <a:endParaRPr lang="en-US"/>
        </a:p>
      </dgm:t>
    </dgm:pt>
    <dgm:pt modelId="{D1119409-A96C-4117-995D-6FCC6C907B4B}" type="sibTrans" cxnId="{E4676112-99AE-422C-B2DF-78917251AD24}">
      <dgm:prSet/>
      <dgm:spPr/>
      <dgm:t>
        <a:bodyPr/>
        <a:lstStyle/>
        <a:p>
          <a:endParaRPr lang="en-US"/>
        </a:p>
      </dgm:t>
    </dgm:pt>
    <dgm:pt modelId="{BF775473-2C5A-4674-9C1D-E51AC2A37288}">
      <dgm:prSet/>
      <dgm:spPr/>
      <dgm:t>
        <a:bodyPr/>
        <a:lstStyle/>
        <a:p>
          <a:r>
            <a:rPr lang="en-GB" b="0" i="0" baseline="0">
              <a:solidFill>
                <a:srgbClr val="00692F"/>
              </a:solidFill>
            </a:rPr>
            <a:t>Coordinators</a:t>
          </a:r>
          <a:endParaRPr lang="en-US">
            <a:solidFill>
              <a:srgbClr val="00692F"/>
            </a:solidFill>
          </a:endParaRPr>
        </a:p>
      </dgm:t>
    </dgm:pt>
    <dgm:pt modelId="{54ADB9B1-7099-420B-AE50-5D1E343550DD}" type="parTrans" cxnId="{50BB5D5D-F9AD-46DC-9FD4-5E6DEC6F780D}">
      <dgm:prSet/>
      <dgm:spPr/>
      <dgm:t>
        <a:bodyPr/>
        <a:lstStyle/>
        <a:p>
          <a:endParaRPr lang="en-US"/>
        </a:p>
      </dgm:t>
    </dgm:pt>
    <dgm:pt modelId="{E78678B4-AAC1-407B-AEB7-AA131E68122B}" type="sibTrans" cxnId="{50BB5D5D-F9AD-46DC-9FD4-5E6DEC6F780D}">
      <dgm:prSet/>
      <dgm:spPr/>
      <dgm:t>
        <a:bodyPr/>
        <a:lstStyle/>
        <a:p>
          <a:endParaRPr lang="en-US"/>
        </a:p>
      </dgm:t>
    </dgm:pt>
    <dgm:pt modelId="{CAA4A89A-2224-402B-AC8A-852A90B56FA4}">
      <dgm:prSet/>
      <dgm:spPr/>
      <dgm:t>
        <a:bodyPr/>
        <a:lstStyle/>
        <a:p>
          <a:r>
            <a:rPr lang="en-GB">
              <a:solidFill>
                <a:srgbClr val="00692F"/>
              </a:solidFill>
            </a:rPr>
            <a:t>Designers</a:t>
          </a:r>
          <a:endParaRPr lang="en-US">
            <a:solidFill>
              <a:srgbClr val="00692F"/>
            </a:solidFill>
          </a:endParaRPr>
        </a:p>
      </dgm:t>
    </dgm:pt>
    <dgm:pt modelId="{18CD19F8-1C5D-423C-A795-FFD09B64C49D}" type="parTrans" cxnId="{3FF357F7-22EC-410B-B75E-DED3E241FEE9}">
      <dgm:prSet/>
      <dgm:spPr/>
      <dgm:t>
        <a:bodyPr/>
        <a:lstStyle/>
        <a:p>
          <a:endParaRPr lang="en-US"/>
        </a:p>
      </dgm:t>
    </dgm:pt>
    <dgm:pt modelId="{E2ABF148-6782-4F09-B5EB-6DF5D2B0C288}" type="sibTrans" cxnId="{3FF357F7-22EC-410B-B75E-DED3E241FEE9}">
      <dgm:prSet/>
      <dgm:spPr/>
      <dgm:t>
        <a:bodyPr/>
        <a:lstStyle/>
        <a:p>
          <a:endParaRPr lang="en-US"/>
        </a:p>
      </dgm:t>
    </dgm:pt>
    <dgm:pt modelId="{22006A07-F435-4021-950D-C3508AC3ACB0}">
      <dgm:prSet/>
      <dgm:spPr/>
      <dgm:t>
        <a:bodyPr/>
        <a:lstStyle/>
        <a:p>
          <a:r>
            <a:rPr lang="en-GB">
              <a:solidFill>
                <a:srgbClr val="00692F"/>
              </a:solidFill>
            </a:rPr>
            <a:t>Managing Agents</a:t>
          </a:r>
          <a:endParaRPr lang="en-US">
            <a:solidFill>
              <a:srgbClr val="00692F"/>
            </a:solidFill>
          </a:endParaRPr>
        </a:p>
      </dgm:t>
    </dgm:pt>
    <dgm:pt modelId="{34CEACCD-BBC4-416F-965E-8F74F60C670C}" type="parTrans" cxnId="{3A07EAB6-321A-4FD4-A693-1E4300E5918C}">
      <dgm:prSet/>
      <dgm:spPr/>
      <dgm:t>
        <a:bodyPr/>
        <a:lstStyle/>
        <a:p>
          <a:endParaRPr lang="en-US"/>
        </a:p>
      </dgm:t>
    </dgm:pt>
    <dgm:pt modelId="{7CAE5D06-AB4E-4C85-834C-A875F1657BAB}" type="sibTrans" cxnId="{3A07EAB6-321A-4FD4-A693-1E4300E5918C}">
      <dgm:prSet/>
      <dgm:spPr/>
      <dgm:t>
        <a:bodyPr/>
        <a:lstStyle/>
        <a:p>
          <a:endParaRPr lang="en-US"/>
        </a:p>
      </dgm:t>
    </dgm:pt>
    <dgm:pt modelId="{C10DEB7B-DCDA-4022-BEC9-6E0C8FF2B3E6}">
      <dgm:prSet/>
      <dgm:spPr/>
      <dgm:t>
        <a:bodyPr/>
        <a:lstStyle/>
        <a:p>
          <a:r>
            <a:rPr lang="en-GB" b="0" i="0" baseline="0" dirty="0">
              <a:solidFill>
                <a:srgbClr val="00692F"/>
              </a:solidFill>
            </a:rPr>
            <a:t>Works Contractors / Installers</a:t>
          </a:r>
          <a:endParaRPr lang="en-US" dirty="0">
            <a:solidFill>
              <a:srgbClr val="00692F"/>
            </a:solidFill>
          </a:endParaRPr>
        </a:p>
      </dgm:t>
    </dgm:pt>
    <dgm:pt modelId="{E0ED60B7-EE1C-4271-A913-74FF92714448}" type="parTrans" cxnId="{540F10E1-94D1-418A-AD35-4F3D9B888DFE}">
      <dgm:prSet/>
      <dgm:spPr/>
      <dgm:t>
        <a:bodyPr/>
        <a:lstStyle/>
        <a:p>
          <a:endParaRPr lang="en-US"/>
        </a:p>
      </dgm:t>
    </dgm:pt>
    <dgm:pt modelId="{C8626E94-AFF0-42E2-B7C6-C4ED8EB6C507}" type="sibTrans" cxnId="{540F10E1-94D1-418A-AD35-4F3D9B888DFE}">
      <dgm:prSet/>
      <dgm:spPr/>
      <dgm:t>
        <a:bodyPr/>
        <a:lstStyle/>
        <a:p>
          <a:endParaRPr lang="en-US"/>
        </a:p>
      </dgm:t>
    </dgm:pt>
    <dgm:pt modelId="{5D29624D-8069-4B89-BDF4-89A67641A1DB}">
      <dgm:prSet/>
      <dgm:spPr/>
      <dgm:t>
        <a:bodyPr/>
        <a:lstStyle/>
        <a:p>
          <a:r>
            <a:rPr lang="en-GB" dirty="0">
              <a:solidFill>
                <a:srgbClr val="00692F"/>
              </a:solidFill>
            </a:rPr>
            <a:t>Materials Distributers &amp; Manufacturers</a:t>
          </a:r>
          <a:endParaRPr lang="en-US" dirty="0">
            <a:solidFill>
              <a:srgbClr val="00692F"/>
            </a:solidFill>
          </a:endParaRPr>
        </a:p>
      </dgm:t>
    </dgm:pt>
    <dgm:pt modelId="{AF11C913-1EF7-45A6-A4EE-D794ABAEAACF}" type="parTrans" cxnId="{B16399A7-DA41-4020-8316-669F0A10DFBB}">
      <dgm:prSet/>
      <dgm:spPr/>
      <dgm:t>
        <a:bodyPr/>
        <a:lstStyle/>
        <a:p>
          <a:endParaRPr lang="en-US"/>
        </a:p>
      </dgm:t>
    </dgm:pt>
    <dgm:pt modelId="{60D4B8E9-0B9F-4A63-A1D1-BE24F9EFC216}" type="sibTrans" cxnId="{B16399A7-DA41-4020-8316-669F0A10DFBB}">
      <dgm:prSet/>
      <dgm:spPr/>
      <dgm:t>
        <a:bodyPr/>
        <a:lstStyle/>
        <a:p>
          <a:endParaRPr lang="en-US"/>
        </a:p>
      </dgm:t>
    </dgm:pt>
    <dgm:pt modelId="{56FE0F95-EA18-486A-98D5-D64AA08424BE}">
      <dgm:prSet/>
      <dgm:spPr/>
      <dgm:t>
        <a:bodyPr/>
        <a:lstStyle/>
        <a:p>
          <a:r>
            <a:rPr lang="en-GB" b="0" i="0" baseline="0" dirty="0">
              <a:solidFill>
                <a:srgbClr val="00692F"/>
              </a:solidFill>
            </a:rPr>
            <a:t>Evaluators and Monitoring Technology</a:t>
          </a:r>
          <a:endParaRPr lang="en-US" dirty="0">
            <a:solidFill>
              <a:srgbClr val="00692F"/>
            </a:solidFill>
          </a:endParaRPr>
        </a:p>
      </dgm:t>
    </dgm:pt>
    <dgm:pt modelId="{0922D6C1-6E0C-4337-B403-7F0E4500DF4C}" type="parTrans" cxnId="{C9C2A5D4-C096-4634-BF92-E68BBAE21CB4}">
      <dgm:prSet/>
      <dgm:spPr/>
      <dgm:t>
        <a:bodyPr/>
        <a:lstStyle/>
        <a:p>
          <a:endParaRPr lang="en-US"/>
        </a:p>
      </dgm:t>
    </dgm:pt>
    <dgm:pt modelId="{5040067B-2847-403F-AC3A-540F6D4FFC76}" type="sibTrans" cxnId="{C9C2A5D4-C096-4634-BF92-E68BBAE21CB4}">
      <dgm:prSet/>
      <dgm:spPr/>
      <dgm:t>
        <a:bodyPr/>
        <a:lstStyle/>
        <a:p>
          <a:endParaRPr lang="en-US"/>
        </a:p>
      </dgm:t>
    </dgm:pt>
    <dgm:pt modelId="{583DB32C-5DD0-4A37-A7EF-CF193C88753C}" type="pres">
      <dgm:prSet presAssocID="{3803C525-2F74-4899-925E-7E69BA65F0FA}" presName="vert0" presStyleCnt="0">
        <dgm:presLayoutVars>
          <dgm:dir/>
          <dgm:animOne val="branch"/>
          <dgm:animLvl val="lvl"/>
        </dgm:presLayoutVars>
      </dgm:prSet>
      <dgm:spPr/>
    </dgm:pt>
    <dgm:pt modelId="{45CDB028-F496-48BD-A7A1-DD68632D2108}" type="pres">
      <dgm:prSet presAssocID="{2E138D06-476D-4628-8FE8-6A4C3FF7B72C}" presName="thickLine" presStyleLbl="alignNode1" presStyleIdx="0" presStyleCnt="1"/>
      <dgm:spPr/>
    </dgm:pt>
    <dgm:pt modelId="{EC555C60-2C0A-41F9-B721-F4008B0FB859}" type="pres">
      <dgm:prSet presAssocID="{2E138D06-476D-4628-8FE8-6A4C3FF7B72C}" presName="horz1" presStyleCnt="0"/>
      <dgm:spPr/>
    </dgm:pt>
    <dgm:pt modelId="{11CB4D7A-61D7-4CB2-BC50-0FB291DF89F0}" type="pres">
      <dgm:prSet presAssocID="{2E138D06-476D-4628-8FE8-6A4C3FF7B72C}" presName="tx1" presStyleLbl="revTx" presStyleIdx="0" presStyleCnt="9"/>
      <dgm:spPr/>
    </dgm:pt>
    <dgm:pt modelId="{2D54115F-9442-4827-AF19-34F67919D3B6}" type="pres">
      <dgm:prSet presAssocID="{2E138D06-476D-4628-8FE8-6A4C3FF7B72C}" presName="vert1" presStyleCnt="0"/>
      <dgm:spPr/>
    </dgm:pt>
    <dgm:pt modelId="{43AF084A-5ED1-4046-B25F-8C57A9F22D00}" type="pres">
      <dgm:prSet presAssocID="{FECC0CD6-0AB4-4A91-8D46-AAD8E7D77DBE}" presName="vertSpace2a" presStyleCnt="0"/>
      <dgm:spPr/>
    </dgm:pt>
    <dgm:pt modelId="{51533DEA-9BD9-4221-A390-A45000A36CF0}" type="pres">
      <dgm:prSet presAssocID="{FECC0CD6-0AB4-4A91-8D46-AAD8E7D77DBE}" presName="horz2" presStyleCnt="0"/>
      <dgm:spPr/>
    </dgm:pt>
    <dgm:pt modelId="{0CC21028-56C7-46EC-93D2-1F387B3A3EEF}" type="pres">
      <dgm:prSet presAssocID="{FECC0CD6-0AB4-4A91-8D46-AAD8E7D77DBE}" presName="horzSpace2" presStyleCnt="0"/>
      <dgm:spPr/>
    </dgm:pt>
    <dgm:pt modelId="{1363035A-CE43-43E8-8A23-1A94EE13341F}" type="pres">
      <dgm:prSet presAssocID="{FECC0CD6-0AB4-4A91-8D46-AAD8E7D77DBE}" presName="tx2" presStyleLbl="revTx" presStyleIdx="1" presStyleCnt="9"/>
      <dgm:spPr/>
    </dgm:pt>
    <dgm:pt modelId="{4CDF8D9D-47F3-45EB-8B7B-66817FFC3AFB}" type="pres">
      <dgm:prSet presAssocID="{FECC0CD6-0AB4-4A91-8D46-AAD8E7D77DBE}" presName="vert2" presStyleCnt="0"/>
      <dgm:spPr/>
    </dgm:pt>
    <dgm:pt modelId="{81CB13FC-6038-4C32-8E6B-CC1A3BBF01BF}" type="pres">
      <dgm:prSet presAssocID="{FECC0CD6-0AB4-4A91-8D46-AAD8E7D77DBE}" presName="thinLine2b" presStyleLbl="callout" presStyleIdx="0" presStyleCnt="8"/>
      <dgm:spPr/>
    </dgm:pt>
    <dgm:pt modelId="{2489EEDC-FE12-4F26-B399-8D7CB257532F}" type="pres">
      <dgm:prSet presAssocID="{FECC0CD6-0AB4-4A91-8D46-AAD8E7D77DBE}" presName="vertSpace2b" presStyleCnt="0"/>
      <dgm:spPr/>
    </dgm:pt>
    <dgm:pt modelId="{E96E3F17-4CFE-4D8A-B33F-B430B01E5E53}" type="pres">
      <dgm:prSet presAssocID="{F1E44A94-4AFF-41F3-AFBC-1B677ABC04DA}" presName="horz2" presStyleCnt="0"/>
      <dgm:spPr/>
    </dgm:pt>
    <dgm:pt modelId="{680D87DB-AF74-4FE4-8A0D-4F53DDC9FB0F}" type="pres">
      <dgm:prSet presAssocID="{F1E44A94-4AFF-41F3-AFBC-1B677ABC04DA}" presName="horzSpace2" presStyleCnt="0"/>
      <dgm:spPr/>
    </dgm:pt>
    <dgm:pt modelId="{DF78D7CD-A5DC-48A0-9E24-FE3AED3DEA14}" type="pres">
      <dgm:prSet presAssocID="{F1E44A94-4AFF-41F3-AFBC-1B677ABC04DA}" presName="tx2" presStyleLbl="revTx" presStyleIdx="2" presStyleCnt="9"/>
      <dgm:spPr/>
    </dgm:pt>
    <dgm:pt modelId="{9C908CE7-19FF-4F56-83B8-87D64BBCD4A0}" type="pres">
      <dgm:prSet presAssocID="{F1E44A94-4AFF-41F3-AFBC-1B677ABC04DA}" presName="vert2" presStyleCnt="0"/>
      <dgm:spPr/>
    </dgm:pt>
    <dgm:pt modelId="{EF40368C-A817-4107-B5E2-F48709E616BB}" type="pres">
      <dgm:prSet presAssocID="{F1E44A94-4AFF-41F3-AFBC-1B677ABC04DA}" presName="thinLine2b" presStyleLbl="callout" presStyleIdx="1" presStyleCnt="8"/>
      <dgm:spPr/>
    </dgm:pt>
    <dgm:pt modelId="{52344F32-7166-4D38-A350-8942AC80AB5C}" type="pres">
      <dgm:prSet presAssocID="{F1E44A94-4AFF-41F3-AFBC-1B677ABC04DA}" presName="vertSpace2b" presStyleCnt="0"/>
      <dgm:spPr/>
    </dgm:pt>
    <dgm:pt modelId="{D3E79FA7-03BA-4F4A-B9A2-2D81933FED39}" type="pres">
      <dgm:prSet presAssocID="{BF775473-2C5A-4674-9C1D-E51AC2A37288}" presName="horz2" presStyleCnt="0"/>
      <dgm:spPr/>
    </dgm:pt>
    <dgm:pt modelId="{61880D8B-ACAF-4AA6-AE6F-38A58793D308}" type="pres">
      <dgm:prSet presAssocID="{BF775473-2C5A-4674-9C1D-E51AC2A37288}" presName="horzSpace2" presStyleCnt="0"/>
      <dgm:spPr/>
    </dgm:pt>
    <dgm:pt modelId="{E569CB0E-3319-431E-90B8-9BD9BB74704F}" type="pres">
      <dgm:prSet presAssocID="{BF775473-2C5A-4674-9C1D-E51AC2A37288}" presName="tx2" presStyleLbl="revTx" presStyleIdx="3" presStyleCnt="9"/>
      <dgm:spPr/>
    </dgm:pt>
    <dgm:pt modelId="{B619A6A6-7BB8-49D8-A40F-7CB47D35BB91}" type="pres">
      <dgm:prSet presAssocID="{BF775473-2C5A-4674-9C1D-E51AC2A37288}" presName="vert2" presStyleCnt="0"/>
      <dgm:spPr/>
    </dgm:pt>
    <dgm:pt modelId="{7518826D-9334-4965-A0E3-5A58D2A866BA}" type="pres">
      <dgm:prSet presAssocID="{BF775473-2C5A-4674-9C1D-E51AC2A37288}" presName="thinLine2b" presStyleLbl="callout" presStyleIdx="2" presStyleCnt="8"/>
      <dgm:spPr/>
    </dgm:pt>
    <dgm:pt modelId="{AA2E95F4-CBA4-4E5D-9266-EB75BC9CF61F}" type="pres">
      <dgm:prSet presAssocID="{BF775473-2C5A-4674-9C1D-E51AC2A37288}" presName="vertSpace2b" presStyleCnt="0"/>
      <dgm:spPr/>
    </dgm:pt>
    <dgm:pt modelId="{434CF04A-28D7-4FC3-87E5-7CF275641818}" type="pres">
      <dgm:prSet presAssocID="{CAA4A89A-2224-402B-AC8A-852A90B56FA4}" presName="horz2" presStyleCnt="0"/>
      <dgm:spPr/>
    </dgm:pt>
    <dgm:pt modelId="{19ADE3B7-C39C-4AB7-B5D3-40C6D9375D33}" type="pres">
      <dgm:prSet presAssocID="{CAA4A89A-2224-402B-AC8A-852A90B56FA4}" presName="horzSpace2" presStyleCnt="0"/>
      <dgm:spPr/>
    </dgm:pt>
    <dgm:pt modelId="{523C3284-5357-4B39-8DBF-593E6A6A2672}" type="pres">
      <dgm:prSet presAssocID="{CAA4A89A-2224-402B-AC8A-852A90B56FA4}" presName="tx2" presStyleLbl="revTx" presStyleIdx="4" presStyleCnt="9"/>
      <dgm:spPr/>
    </dgm:pt>
    <dgm:pt modelId="{9CF71162-642D-42C5-8046-EE678DE77632}" type="pres">
      <dgm:prSet presAssocID="{CAA4A89A-2224-402B-AC8A-852A90B56FA4}" presName="vert2" presStyleCnt="0"/>
      <dgm:spPr/>
    </dgm:pt>
    <dgm:pt modelId="{2A6126BE-DD44-483A-A98C-8E7DDB599575}" type="pres">
      <dgm:prSet presAssocID="{CAA4A89A-2224-402B-AC8A-852A90B56FA4}" presName="thinLine2b" presStyleLbl="callout" presStyleIdx="3" presStyleCnt="8"/>
      <dgm:spPr/>
    </dgm:pt>
    <dgm:pt modelId="{4ACCE703-E5F4-407C-A232-C199EA3581EE}" type="pres">
      <dgm:prSet presAssocID="{CAA4A89A-2224-402B-AC8A-852A90B56FA4}" presName="vertSpace2b" presStyleCnt="0"/>
      <dgm:spPr/>
    </dgm:pt>
    <dgm:pt modelId="{F2CDBA84-C9B6-4DC4-85C6-B3F0293B3498}" type="pres">
      <dgm:prSet presAssocID="{22006A07-F435-4021-950D-C3508AC3ACB0}" presName="horz2" presStyleCnt="0"/>
      <dgm:spPr/>
    </dgm:pt>
    <dgm:pt modelId="{2973625F-304F-4ABC-90F0-158314B9FE7E}" type="pres">
      <dgm:prSet presAssocID="{22006A07-F435-4021-950D-C3508AC3ACB0}" presName="horzSpace2" presStyleCnt="0"/>
      <dgm:spPr/>
    </dgm:pt>
    <dgm:pt modelId="{0B47C199-0A2A-48A2-9DC4-5167857C6AF1}" type="pres">
      <dgm:prSet presAssocID="{22006A07-F435-4021-950D-C3508AC3ACB0}" presName="tx2" presStyleLbl="revTx" presStyleIdx="5" presStyleCnt="9"/>
      <dgm:spPr/>
    </dgm:pt>
    <dgm:pt modelId="{083EA5A1-7285-41DF-BEFB-F75BA190A4CA}" type="pres">
      <dgm:prSet presAssocID="{22006A07-F435-4021-950D-C3508AC3ACB0}" presName="vert2" presStyleCnt="0"/>
      <dgm:spPr/>
    </dgm:pt>
    <dgm:pt modelId="{FAED5175-92A7-4FBD-8099-2B4355FCA7CA}" type="pres">
      <dgm:prSet presAssocID="{22006A07-F435-4021-950D-C3508AC3ACB0}" presName="thinLine2b" presStyleLbl="callout" presStyleIdx="4" presStyleCnt="8"/>
      <dgm:spPr/>
    </dgm:pt>
    <dgm:pt modelId="{FD79367A-5B23-4934-9069-A266CADE9C0C}" type="pres">
      <dgm:prSet presAssocID="{22006A07-F435-4021-950D-C3508AC3ACB0}" presName="vertSpace2b" presStyleCnt="0"/>
      <dgm:spPr/>
    </dgm:pt>
    <dgm:pt modelId="{95094560-4D65-4A1F-A133-FE042B4F4262}" type="pres">
      <dgm:prSet presAssocID="{C10DEB7B-DCDA-4022-BEC9-6E0C8FF2B3E6}" presName="horz2" presStyleCnt="0"/>
      <dgm:spPr/>
    </dgm:pt>
    <dgm:pt modelId="{93F6CD8B-64A2-45A6-91EA-D8253477654C}" type="pres">
      <dgm:prSet presAssocID="{C10DEB7B-DCDA-4022-BEC9-6E0C8FF2B3E6}" presName="horzSpace2" presStyleCnt="0"/>
      <dgm:spPr/>
    </dgm:pt>
    <dgm:pt modelId="{E51BE5AB-33D6-48BA-BD48-3D5A042F3BC4}" type="pres">
      <dgm:prSet presAssocID="{C10DEB7B-DCDA-4022-BEC9-6E0C8FF2B3E6}" presName="tx2" presStyleLbl="revTx" presStyleIdx="6" presStyleCnt="9"/>
      <dgm:spPr/>
    </dgm:pt>
    <dgm:pt modelId="{CFE03B17-3790-4B72-A855-4C5E6D64AB18}" type="pres">
      <dgm:prSet presAssocID="{C10DEB7B-DCDA-4022-BEC9-6E0C8FF2B3E6}" presName="vert2" presStyleCnt="0"/>
      <dgm:spPr/>
    </dgm:pt>
    <dgm:pt modelId="{22426690-F26C-4311-A87E-9978FA436997}" type="pres">
      <dgm:prSet presAssocID="{C10DEB7B-DCDA-4022-BEC9-6E0C8FF2B3E6}" presName="thinLine2b" presStyleLbl="callout" presStyleIdx="5" presStyleCnt="8"/>
      <dgm:spPr/>
    </dgm:pt>
    <dgm:pt modelId="{745FC253-F9D6-49B3-9CFD-BCC17A05E6D3}" type="pres">
      <dgm:prSet presAssocID="{C10DEB7B-DCDA-4022-BEC9-6E0C8FF2B3E6}" presName="vertSpace2b" presStyleCnt="0"/>
      <dgm:spPr/>
    </dgm:pt>
    <dgm:pt modelId="{C2F529F3-F11D-4D63-8B08-BFDB07313AF3}" type="pres">
      <dgm:prSet presAssocID="{5D29624D-8069-4B89-BDF4-89A67641A1DB}" presName="horz2" presStyleCnt="0"/>
      <dgm:spPr/>
    </dgm:pt>
    <dgm:pt modelId="{1BF17D32-5183-4627-9092-031BA1DDD6A3}" type="pres">
      <dgm:prSet presAssocID="{5D29624D-8069-4B89-BDF4-89A67641A1DB}" presName="horzSpace2" presStyleCnt="0"/>
      <dgm:spPr/>
    </dgm:pt>
    <dgm:pt modelId="{F5004F37-8577-488A-88FC-A748F0676F16}" type="pres">
      <dgm:prSet presAssocID="{5D29624D-8069-4B89-BDF4-89A67641A1DB}" presName="tx2" presStyleLbl="revTx" presStyleIdx="7" presStyleCnt="9"/>
      <dgm:spPr/>
    </dgm:pt>
    <dgm:pt modelId="{2A51F9BC-CAED-41D4-9CA7-10D0BE6EC5DE}" type="pres">
      <dgm:prSet presAssocID="{5D29624D-8069-4B89-BDF4-89A67641A1DB}" presName="vert2" presStyleCnt="0"/>
      <dgm:spPr/>
    </dgm:pt>
    <dgm:pt modelId="{AB5EAA97-C79A-454C-858C-EA5881A1B865}" type="pres">
      <dgm:prSet presAssocID="{5D29624D-8069-4B89-BDF4-89A67641A1DB}" presName="thinLine2b" presStyleLbl="callout" presStyleIdx="6" presStyleCnt="8"/>
      <dgm:spPr/>
    </dgm:pt>
    <dgm:pt modelId="{0D0FA417-EA28-4F6B-9301-24AA2FDC420A}" type="pres">
      <dgm:prSet presAssocID="{5D29624D-8069-4B89-BDF4-89A67641A1DB}" presName="vertSpace2b" presStyleCnt="0"/>
      <dgm:spPr/>
    </dgm:pt>
    <dgm:pt modelId="{644E0E82-F4C1-494F-BE5B-C194FF91A769}" type="pres">
      <dgm:prSet presAssocID="{56FE0F95-EA18-486A-98D5-D64AA08424BE}" presName="horz2" presStyleCnt="0"/>
      <dgm:spPr/>
    </dgm:pt>
    <dgm:pt modelId="{7625F538-C047-498D-954D-570F5666AE87}" type="pres">
      <dgm:prSet presAssocID="{56FE0F95-EA18-486A-98D5-D64AA08424BE}" presName="horzSpace2" presStyleCnt="0"/>
      <dgm:spPr/>
    </dgm:pt>
    <dgm:pt modelId="{70AC7BF7-97ED-4290-BB60-C9C09201E1A9}" type="pres">
      <dgm:prSet presAssocID="{56FE0F95-EA18-486A-98D5-D64AA08424BE}" presName="tx2" presStyleLbl="revTx" presStyleIdx="8" presStyleCnt="9"/>
      <dgm:spPr/>
    </dgm:pt>
    <dgm:pt modelId="{16FC8055-0FC6-43A4-ADB8-E2345B02FC52}" type="pres">
      <dgm:prSet presAssocID="{56FE0F95-EA18-486A-98D5-D64AA08424BE}" presName="vert2" presStyleCnt="0"/>
      <dgm:spPr/>
    </dgm:pt>
    <dgm:pt modelId="{165B44CD-6BFB-4F5D-9D3A-A369D84FBDF8}" type="pres">
      <dgm:prSet presAssocID="{56FE0F95-EA18-486A-98D5-D64AA08424BE}" presName="thinLine2b" presStyleLbl="callout" presStyleIdx="7" presStyleCnt="8"/>
      <dgm:spPr/>
    </dgm:pt>
    <dgm:pt modelId="{96D0F25F-3FFF-4C81-87D8-ED04DC181502}" type="pres">
      <dgm:prSet presAssocID="{56FE0F95-EA18-486A-98D5-D64AA08424BE}" presName="vertSpace2b" presStyleCnt="0"/>
      <dgm:spPr/>
    </dgm:pt>
  </dgm:ptLst>
  <dgm:cxnLst>
    <dgm:cxn modelId="{E4676112-99AE-422C-B2DF-78917251AD24}" srcId="{2E138D06-476D-4628-8FE8-6A4C3FF7B72C}" destId="{F1E44A94-4AFF-41F3-AFBC-1B677ABC04DA}" srcOrd="1" destOrd="0" parTransId="{1D61DAB5-FAFD-45AB-A55E-B2286B532CC3}" sibTransId="{D1119409-A96C-4117-995D-6FCC6C907B4B}"/>
    <dgm:cxn modelId="{C15FDC1C-C6C9-417B-97B9-FBFE7728EB28}" type="presOf" srcId="{BF775473-2C5A-4674-9C1D-E51AC2A37288}" destId="{E569CB0E-3319-431E-90B8-9BD9BB74704F}" srcOrd="0" destOrd="0" presId="urn:microsoft.com/office/officeart/2008/layout/LinedList"/>
    <dgm:cxn modelId="{2F319933-95B0-4DF6-9D5A-960A7312F94C}" type="presOf" srcId="{CAA4A89A-2224-402B-AC8A-852A90B56FA4}" destId="{523C3284-5357-4B39-8DBF-593E6A6A2672}" srcOrd="0" destOrd="0" presId="urn:microsoft.com/office/officeart/2008/layout/LinedList"/>
    <dgm:cxn modelId="{50BB5D5D-F9AD-46DC-9FD4-5E6DEC6F780D}" srcId="{2E138D06-476D-4628-8FE8-6A4C3FF7B72C}" destId="{BF775473-2C5A-4674-9C1D-E51AC2A37288}" srcOrd="2" destOrd="0" parTransId="{54ADB9B1-7099-420B-AE50-5D1E343550DD}" sibTransId="{E78678B4-AAC1-407B-AEB7-AA131E68122B}"/>
    <dgm:cxn modelId="{4C046764-B2B5-49C4-BF15-1C5ADB21491F}" type="presOf" srcId="{56FE0F95-EA18-486A-98D5-D64AA08424BE}" destId="{70AC7BF7-97ED-4290-BB60-C9C09201E1A9}" srcOrd="0" destOrd="0" presId="urn:microsoft.com/office/officeart/2008/layout/LinedList"/>
    <dgm:cxn modelId="{70A33B4A-36A1-4CF9-956B-1D8FBF8E9ABF}" type="presOf" srcId="{3803C525-2F74-4899-925E-7E69BA65F0FA}" destId="{583DB32C-5DD0-4A37-A7EF-CF193C88753C}" srcOrd="0" destOrd="0" presId="urn:microsoft.com/office/officeart/2008/layout/LinedList"/>
    <dgm:cxn modelId="{63DD474D-11DA-452E-8E7B-163A57A9513D}" type="presOf" srcId="{FECC0CD6-0AB4-4A91-8D46-AAD8E7D77DBE}" destId="{1363035A-CE43-43E8-8A23-1A94EE13341F}" srcOrd="0" destOrd="0" presId="urn:microsoft.com/office/officeart/2008/layout/LinedList"/>
    <dgm:cxn modelId="{D2D0714E-3FFA-4833-80BB-8087BF2328BD}" type="presOf" srcId="{2E138D06-476D-4628-8FE8-6A4C3FF7B72C}" destId="{11CB4D7A-61D7-4CB2-BC50-0FB291DF89F0}" srcOrd="0" destOrd="0" presId="urn:microsoft.com/office/officeart/2008/layout/LinedList"/>
    <dgm:cxn modelId="{F1CBF47C-87C9-48FE-904B-66DD65B2EB42}" srcId="{3803C525-2F74-4899-925E-7E69BA65F0FA}" destId="{2E138D06-476D-4628-8FE8-6A4C3FF7B72C}" srcOrd="0" destOrd="0" parTransId="{D90DFB60-FCE6-4926-8012-36633B1AE878}" sibTransId="{356080BB-72F7-4E3B-9094-6A7EB7B10A08}"/>
    <dgm:cxn modelId="{B16399A7-DA41-4020-8316-669F0A10DFBB}" srcId="{2E138D06-476D-4628-8FE8-6A4C3FF7B72C}" destId="{5D29624D-8069-4B89-BDF4-89A67641A1DB}" srcOrd="6" destOrd="0" parTransId="{AF11C913-1EF7-45A6-A4EE-D794ABAEAACF}" sibTransId="{60D4B8E9-0B9F-4A63-A1D1-BE24F9EFC216}"/>
    <dgm:cxn modelId="{273D0AAA-92A9-4229-B631-4AB305CF7AB8}" type="presOf" srcId="{F1E44A94-4AFF-41F3-AFBC-1B677ABC04DA}" destId="{DF78D7CD-A5DC-48A0-9E24-FE3AED3DEA14}" srcOrd="0" destOrd="0" presId="urn:microsoft.com/office/officeart/2008/layout/LinedList"/>
    <dgm:cxn modelId="{3A07EAB6-321A-4FD4-A693-1E4300E5918C}" srcId="{2E138D06-476D-4628-8FE8-6A4C3FF7B72C}" destId="{22006A07-F435-4021-950D-C3508AC3ACB0}" srcOrd="4" destOrd="0" parTransId="{34CEACCD-BBC4-416F-965E-8F74F60C670C}" sibTransId="{7CAE5D06-AB4E-4C85-834C-A875F1657BAB}"/>
    <dgm:cxn modelId="{E92946B9-10CA-4A89-BFBE-A4D3E1B30630}" type="presOf" srcId="{C10DEB7B-DCDA-4022-BEC9-6E0C8FF2B3E6}" destId="{E51BE5AB-33D6-48BA-BD48-3D5A042F3BC4}" srcOrd="0" destOrd="0" presId="urn:microsoft.com/office/officeart/2008/layout/LinedList"/>
    <dgm:cxn modelId="{643A39C8-2D9D-4C56-90E1-83CB7BFE78C8}" srcId="{2E138D06-476D-4628-8FE8-6A4C3FF7B72C}" destId="{FECC0CD6-0AB4-4A91-8D46-AAD8E7D77DBE}" srcOrd="0" destOrd="0" parTransId="{08627291-1445-4D90-A289-F08A19C94245}" sibTransId="{15BC2C17-1263-45CC-8F02-4E7B7ECF2005}"/>
    <dgm:cxn modelId="{C9C2A5D4-C096-4634-BF92-E68BBAE21CB4}" srcId="{2E138D06-476D-4628-8FE8-6A4C3FF7B72C}" destId="{56FE0F95-EA18-486A-98D5-D64AA08424BE}" srcOrd="7" destOrd="0" parTransId="{0922D6C1-6E0C-4337-B403-7F0E4500DF4C}" sibTransId="{5040067B-2847-403F-AC3A-540F6D4FFC76}"/>
    <dgm:cxn modelId="{540F10E1-94D1-418A-AD35-4F3D9B888DFE}" srcId="{2E138D06-476D-4628-8FE8-6A4C3FF7B72C}" destId="{C10DEB7B-DCDA-4022-BEC9-6E0C8FF2B3E6}" srcOrd="5" destOrd="0" parTransId="{E0ED60B7-EE1C-4271-A913-74FF92714448}" sibTransId="{C8626E94-AFF0-42E2-B7C6-C4ED8EB6C507}"/>
    <dgm:cxn modelId="{D93A89E3-5F97-46F2-9919-0A933786E01E}" type="presOf" srcId="{5D29624D-8069-4B89-BDF4-89A67641A1DB}" destId="{F5004F37-8577-488A-88FC-A748F0676F16}" srcOrd="0" destOrd="0" presId="urn:microsoft.com/office/officeart/2008/layout/LinedList"/>
    <dgm:cxn modelId="{F72906E6-12B6-48D5-B00A-65B016222FA7}" type="presOf" srcId="{22006A07-F435-4021-950D-C3508AC3ACB0}" destId="{0B47C199-0A2A-48A2-9DC4-5167857C6AF1}" srcOrd="0" destOrd="0" presId="urn:microsoft.com/office/officeart/2008/layout/LinedList"/>
    <dgm:cxn modelId="{3FF357F7-22EC-410B-B75E-DED3E241FEE9}" srcId="{2E138D06-476D-4628-8FE8-6A4C3FF7B72C}" destId="{CAA4A89A-2224-402B-AC8A-852A90B56FA4}" srcOrd="3" destOrd="0" parTransId="{18CD19F8-1C5D-423C-A795-FFD09B64C49D}" sibTransId="{E2ABF148-6782-4F09-B5EB-6DF5D2B0C288}"/>
    <dgm:cxn modelId="{2BDCF74A-9076-4740-928D-A389EB93B048}" type="presParOf" srcId="{583DB32C-5DD0-4A37-A7EF-CF193C88753C}" destId="{45CDB028-F496-48BD-A7A1-DD68632D2108}" srcOrd="0" destOrd="0" presId="urn:microsoft.com/office/officeart/2008/layout/LinedList"/>
    <dgm:cxn modelId="{F5BDF62A-FA89-44F3-9074-E2CBF8DEB17C}" type="presParOf" srcId="{583DB32C-5DD0-4A37-A7EF-CF193C88753C}" destId="{EC555C60-2C0A-41F9-B721-F4008B0FB859}" srcOrd="1" destOrd="0" presId="urn:microsoft.com/office/officeart/2008/layout/LinedList"/>
    <dgm:cxn modelId="{61321375-E097-4F11-9D99-8901A9D229FF}" type="presParOf" srcId="{EC555C60-2C0A-41F9-B721-F4008B0FB859}" destId="{11CB4D7A-61D7-4CB2-BC50-0FB291DF89F0}" srcOrd="0" destOrd="0" presId="urn:microsoft.com/office/officeart/2008/layout/LinedList"/>
    <dgm:cxn modelId="{304332AC-2560-4187-AB2A-999C7007C936}" type="presParOf" srcId="{EC555C60-2C0A-41F9-B721-F4008B0FB859}" destId="{2D54115F-9442-4827-AF19-34F67919D3B6}" srcOrd="1" destOrd="0" presId="urn:microsoft.com/office/officeart/2008/layout/LinedList"/>
    <dgm:cxn modelId="{E0BED56D-10E4-43BA-B1CE-F74CA478284E}" type="presParOf" srcId="{2D54115F-9442-4827-AF19-34F67919D3B6}" destId="{43AF084A-5ED1-4046-B25F-8C57A9F22D00}" srcOrd="0" destOrd="0" presId="urn:microsoft.com/office/officeart/2008/layout/LinedList"/>
    <dgm:cxn modelId="{6DC5B680-DF76-4582-89AD-F45E2E1FF0BB}" type="presParOf" srcId="{2D54115F-9442-4827-AF19-34F67919D3B6}" destId="{51533DEA-9BD9-4221-A390-A45000A36CF0}" srcOrd="1" destOrd="0" presId="urn:microsoft.com/office/officeart/2008/layout/LinedList"/>
    <dgm:cxn modelId="{4CE010C2-C3F9-49A0-82A2-6A9A698F67B2}" type="presParOf" srcId="{51533DEA-9BD9-4221-A390-A45000A36CF0}" destId="{0CC21028-56C7-46EC-93D2-1F387B3A3EEF}" srcOrd="0" destOrd="0" presId="urn:microsoft.com/office/officeart/2008/layout/LinedList"/>
    <dgm:cxn modelId="{A9990C8E-040C-45C2-BBD4-6AA0989A1FC9}" type="presParOf" srcId="{51533DEA-9BD9-4221-A390-A45000A36CF0}" destId="{1363035A-CE43-43E8-8A23-1A94EE13341F}" srcOrd="1" destOrd="0" presId="urn:microsoft.com/office/officeart/2008/layout/LinedList"/>
    <dgm:cxn modelId="{84AD7D20-5254-42FE-BC2D-8033D38C5C84}" type="presParOf" srcId="{51533DEA-9BD9-4221-A390-A45000A36CF0}" destId="{4CDF8D9D-47F3-45EB-8B7B-66817FFC3AFB}" srcOrd="2" destOrd="0" presId="urn:microsoft.com/office/officeart/2008/layout/LinedList"/>
    <dgm:cxn modelId="{5AA97096-5CC0-4A79-AA6E-5C423B329AF2}" type="presParOf" srcId="{2D54115F-9442-4827-AF19-34F67919D3B6}" destId="{81CB13FC-6038-4C32-8E6B-CC1A3BBF01BF}" srcOrd="2" destOrd="0" presId="urn:microsoft.com/office/officeart/2008/layout/LinedList"/>
    <dgm:cxn modelId="{4F63986B-52C1-4E7E-89E7-6633680E9D37}" type="presParOf" srcId="{2D54115F-9442-4827-AF19-34F67919D3B6}" destId="{2489EEDC-FE12-4F26-B399-8D7CB257532F}" srcOrd="3" destOrd="0" presId="urn:microsoft.com/office/officeart/2008/layout/LinedList"/>
    <dgm:cxn modelId="{94EF361F-93F9-43BD-B177-507E91AD535F}" type="presParOf" srcId="{2D54115F-9442-4827-AF19-34F67919D3B6}" destId="{E96E3F17-4CFE-4D8A-B33F-B430B01E5E53}" srcOrd="4" destOrd="0" presId="urn:microsoft.com/office/officeart/2008/layout/LinedList"/>
    <dgm:cxn modelId="{7956856D-EF9A-4EE5-8D16-7673021ADC8E}" type="presParOf" srcId="{E96E3F17-4CFE-4D8A-B33F-B430B01E5E53}" destId="{680D87DB-AF74-4FE4-8A0D-4F53DDC9FB0F}" srcOrd="0" destOrd="0" presId="urn:microsoft.com/office/officeart/2008/layout/LinedList"/>
    <dgm:cxn modelId="{8C159AFC-BC48-4563-A7D7-43C9134ECFB8}" type="presParOf" srcId="{E96E3F17-4CFE-4D8A-B33F-B430B01E5E53}" destId="{DF78D7CD-A5DC-48A0-9E24-FE3AED3DEA14}" srcOrd="1" destOrd="0" presId="urn:microsoft.com/office/officeart/2008/layout/LinedList"/>
    <dgm:cxn modelId="{8A400A1F-6758-4D2B-9017-643CE4555BD2}" type="presParOf" srcId="{E96E3F17-4CFE-4D8A-B33F-B430B01E5E53}" destId="{9C908CE7-19FF-4F56-83B8-87D64BBCD4A0}" srcOrd="2" destOrd="0" presId="urn:microsoft.com/office/officeart/2008/layout/LinedList"/>
    <dgm:cxn modelId="{E6B46B91-C45F-4453-8421-AE704C34EC68}" type="presParOf" srcId="{2D54115F-9442-4827-AF19-34F67919D3B6}" destId="{EF40368C-A817-4107-B5E2-F48709E616BB}" srcOrd="5" destOrd="0" presId="urn:microsoft.com/office/officeart/2008/layout/LinedList"/>
    <dgm:cxn modelId="{7DAAC1D5-B848-426F-B289-938BB0C77DD9}" type="presParOf" srcId="{2D54115F-9442-4827-AF19-34F67919D3B6}" destId="{52344F32-7166-4D38-A350-8942AC80AB5C}" srcOrd="6" destOrd="0" presId="urn:microsoft.com/office/officeart/2008/layout/LinedList"/>
    <dgm:cxn modelId="{D3E99C5E-1E7F-4ED9-A048-BFB0A2AF23E3}" type="presParOf" srcId="{2D54115F-9442-4827-AF19-34F67919D3B6}" destId="{D3E79FA7-03BA-4F4A-B9A2-2D81933FED39}" srcOrd="7" destOrd="0" presId="urn:microsoft.com/office/officeart/2008/layout/LinedList"/>
    <dgm:cxn modelId="{640E1335-FFB1-4E9A-8123-5741D633E9A9}" type="presParOf" srcId="{D3E79FA7-03BA-4F4A-B9A2-2D81933FED39}" destId="{61880D8B-ACAF-4AA6-AE6F-38A58793D308}" srcOrd="0" destOrd="0" presId="urn:microsoft.com/office/officeart/2008/layout/LinedList"/>
    <dgm:cxn modelId="{ED7DF38A-9D1E-4646-9384-7DFC599219B7}" type="presParOf" srcId="{D3E79FA7-03BA-4F4A-B9A2-2D81933FED39}" destId="{E569CB0E-3319-431E-90B8-9BD9BB74704F}" srcOrd="1" destOrd="0" presId="urn:microsoft.com/office/officeart/2008/layout/LinedList"/>
    <dgm:cxn modelId="{0024B1C3-536A-4698-ABF7-EB78F1F5A34A}" type="presParOf" srcId="{D3E79FA7-03BA-4F4A-B9A2-2D81933FED39}" destId="{B619A6A6-7BB8-49D8-A40F-7CB47D35BB91}" srcOrd="2" destOrd="0" presId="urn:microsoft.com/office/officeart/2008/layout/LinedList"/>
    <dgm:cxn modelId="{332D3A27-4264-4B38-86CC-4B9D60BE4AA4}" type="presParOf" srcId="{2D54115F-9442-4827-AF19-34F67919D3B6}" destId="{7518826D-9334-4965-A0E3-5A58D2A866BA}" srcOrd="8" destOrd="0" presId="urn:microsoft.com/office/officeart/2008/layout/LinedList"/>
    <dgm:cxn modelId="{6400C0B9-DBE7-41FF-AC5F-5646CF75C98B}" type="presParOf" srcId="{2D54115F-9442-4827-AF19-34F67919D3B6}" destId="{AA2E95F4-CBA4-4E5D-9266-EB75BC9CF61F}" srcOrd="9" destOrd="0" presId="urn:microsoft.com/office/officeart/2008/layout/LinedList"/>
    <dgm:cxn modelId="{62E77354-9782-419D-AED3-C86F6EA41270}" type="presParOf" srcId="{2D54115F-9442-4827-AF19-34F67919D3B6}" destId="{434CF04A-28D7-4FC3-87E5-7CF275641818}" srcOrd="10" destOrd="0" presId="urn:microsoft.com/office/officeart/2008/layout/LinedList"/>
    <dgm:cxn modelId="{0048CC58-B012-4BC9-8537-FCD43D5C5854}" type="presParOf" srcId="{434CF04A-28D7-4FC3-87E5-7CF275641818}" destId="{19ADE3B7-C39C-4AB7-B5D3-40C6D9375D33}" srcOrd="0" destOrd="0" presId="urn:microsoft.com/office/officeart/2008/layout/LinedList"/>
    <dgm:cxn modelId="{66AC903D-8054-4691-B463-5D6428BC60FF}" type="presParOf" srcId="{434CF04A-28D7-4FC3-87E5-7CF275641818}" destId="{523C3284-5357-4B39-8DBF-593E6A6A2672}" srcOrd="1" destOrd="0" presId="urn:microsoft.com/office/officeart/2008/layout/LinedList"/>
    <dgm:cxn modelId="{9F13FD2C-DF09-4758-928A-CFF78E15A420}" type="presParOf" srcId="{434CF04A-28D7-4FC3-87E5-7CF275641818}" destId="{9CF71162-642D-42C5-8046-EE678DE77632}" srcOrd="2" destOrd="0" presId="urn:microsoft.com/office/officeart/2008/layout/LinedList"/>
    <dgm:cxn modelId="{538473AA-23C9-416A-8932-84F234147ABF}" type="presParOf" srcId="{2D54115F-9442-4827-AF19-34F67919D3B6}" destId="{2A6126BE-DD44-483A-A98C-8E7DDB599575}" srcOrd="11" destOrd="0" presId="urn:microsoft.com/office/officeart/2008/layout/LinedList"/>
    <dgm:cxn modelId="{2748AE13-F8B6-4032-8B0D-6A4DE940EFA6}" type="presParOf" srcId="{2D54115F-9442-4827-AF19-34F67919D3B6}" destId="{4ACCE703-E5F4-407C-A232-C199EA3581EE}" srcOrd="12" destOrd="0" presId="urn:microsoft.com/office/officeart/2008/layout/LinedList"/>
    <dgm:cxn modelId="{B3B2902A-E188-49B7-87BF-F971642DEB99}" type="presParOf" srcId="{2D54115F-9442-4827-AF19-34F67919D3B6}" destId="{F2CDBA84-C9B6-4DC4-85C6-B3F0293B3498}" srcOrd="13" destOrd="0" presId="urn:microsoft.com/office/officeart/2008/layout/LinedList"/>
    <dgm:cxn modelId="{CE1D3938-3580-46AF-A2AE-68E0911FF026}" type="presParOf" srcId="{F2CDBA84-C9B6-4DC4-85C6-B3F0293B3498}" destId="{2973625F-304F-4ABC-90F0-158314B9FE7E}" srcOrd="0" destOrd="0" presId="urn:microsoft.com/office/officeart/2008/layout/LinedList"/>
    <dgm:cxn modelId="{F8221F73-3B34-4064-8820-B26E0BFC91AC}" type="presParOf" srcId="{F2CDBA84-C9B6-4DC4-85C6-B3F0293B3498}" destId="{0B47C199-0A2A-48A2-9DC4-5167857C6AF1}" srcOrd="1" destOrd="0" presId="urn:microsoft.com/office/officeart/2008/layout/LinedList"/>
    <dgm:cxn modelId="{9E5EC586-C668-4075-A746-8817C0FFC747}" type="presParOf" srcId="{F2CDBA84-C9B6-4DC4-85C6-B3F0293B3498}" destId="{083EA5A1-7285-41DF-BEFB-F75BA190A4CA}" srcOrd="2" destOrd="0" presId="urn:microsoft.com/office/officeart/2008/layout/LinedList"/>
    <dgm:cxn modelId="{5D668CFB-71FD-4DE0-9023-E9A5E1977CF4}" type="presParOf" srcId="{2D54115F-9442-4827-AF19-34F67919D3B6}" destId="{FAED5175-92A7-4FBD-8099-2B4355FCA7CA}" srcOrd="14" destOrd="0" presId="urn:microsoft.com/office/officeart/2008/layout/LinedList"/>
    <dgm:cxn modelId="{4E0913C8-886D-44D3-8435-CAC5B0A1D234}" type="presParOf" srcId="{2D54115F-9442-4827-AF19-34F67919D3B6}" destId="{FD79367A-5B23-4934-9069-A266CADE9C0C}" srcOrd="15" destOrd="0" presId="urn:microsoft.com/office/officeart/2008/layout/LinedList"/>
    <dgm:cxn modelId="{48532825-7394-45F0-8BAD-4AE4C70085B3}" type="presParOf" srcId="{2D54115F-9442-4827-AF19-34F67919D3B6}" destId="{95094560-4D65-4A1F-A133-FE042B4F4262}" srcOrd="16" destOrd="0" presId="urn:microsoft.com/office/officeart/2008/layout/LinedList"/>
    <dgm:cxn modelId="{50E42E88-AEC8-49EE-8326-56867EC19B28}" type="presParOf" srcId="{95094560-4D65-4A1F-A133-FE042B4F4262}" destId="{93F6CD8B-64A2-45A6-91EA-D8253477654C}" srcOrd="0" destOrd="0" presId="urn:microsoft.com/office/officeart/2008/layout/LinedList"/>
    <dgm:cxn modelId="{F512DD9F-5A9A-4099-ACF8-6FFE43F7ECC6}" type="presParOf" srcId="{95094560-4D65-4A1F-A133-FE042B4F4262}" destId="{E51BE5AB-33D6-48BA-BD48-3D5A042F3BC4}" srcOrd="1" destOrd="0" presId="urn:microsoft.com/office/officeart/2008/layout/LinedList"/>
    <dgm:cxn modelId="{213211B9-AF61-413E-8C1B-5F14D5E9DA37}" type="presParOf" srcId="{95094560-4D65-4A1F-A133-FE042B4F4262}" destId="{CFE03B17-3790-4B72-A855-4C5E6D64AB18}" srcOrd="2" destOrd="0" presId="urn:microsoft.com/office/officeart/2008/layout/LinedList"/>
    <dgm:cxn modelId="{B414B309-B0D1-42FA-B00E-CCACEF119652}" type="presParOf" srcId="{2D54115F-9442-4827-AF19-34F67919D3B6}" destId="{22426690-F26C-4311-A87E-9978FA436997}" srcOrd="17" destOrd="0" presId="urn:microsoft.com/office/officeart/2008/layout/LinedList"/>
    <dgm:cxn modelId="{920709C6-4F96-49D4-A31D-205BE30E06F0}" type="presParOf" srcId="{2D54115F-9442-4827-AF19-34F67919D3B6}" destId="{745FC253-F9D6-49B3-9CFD-BCC17A05E6D3}" srcOrd="18" destOrd="0" presId="urn:microsoft.com/office/officeart/2008/layout/LinedList"/>
    <dgm:cxn modelId="{F14C2B23-DA41-4BEE-B552-CBEED191F9B0}" type="presParOf" srcId="{2D54115F-9442-4827-AF19-34F67919D3B6}" destId="{C2F529F3-F11D-4D63-8B08-BFDB07313AF3}" srcOrd="19" destOrd="0" presId="urn:microsoft.com/office/officeart/2008/layout/LinedList"/>
    <dgm:cxn modelId="{794C20A8-28BA-4634-B453-9871AABBE000}" type="presParOf" srcId="{C2F529F3-F11D-4D63-8B08-BFDB07313AF3}" destId="{1BF17D32-5183-4627-9092-031BA1DDD6A3}" srcOrd="0" destOrd="0" presId="urn:microsoft.com/office/officeart/2008/layout/LinedList"/>
    <dgm:cxn modelId="{853446A1-73A9-4E1D-92CD-0E0F1F0ABE9E}" type="presParOf" srcId="{C2F529F3-F11D-4D63-8B08-BFDB07313AF3}" destId="{F5004F37-8577-488A-88FC-A748F0676F16}" srcOrd="1" destOrd="0" presId="urn:microsoft.com/office/officeart/2008/layout/LinedList"/>
    <dgm:cxn modelId="{7FD7FC8F-D6BB-4B88-8C6C-09709379E6A9}" type="presParOf" srcId="{C2F529F3-F11D-4D63-8B08-BFDB07313AF3}" destId="{2A51F9BC-CAED-41D4-9CA7-10D0BE6EC5DE}" srcOrd="2" destOrd="0" presId="urn:microsoft.com/office/officeart/2008/layout/LinedList"/>
    <dgm:cxn modelId="{E8EBD8DB-1F0F-4EBA-A7F4-68C1ED5F4DFE}" type="presParOf" srcId="{2D54115F-9442-4827-AF19-34F67919D3B6}" destId="{AB5EAA97-C79A-454C-858C-EA5881A1B865}" srcOrd="20" destOrd="0" presId="urn:microsoft.com/office/officeart/2008/layout/LinedList"/>
    <dgm:cxn modelId="{E514724E-5C40-48B9-9C49-F5EF777888A8}" type="presParOf" srcId="{2D54115F-9442-4827-AF19-34F67919D3B6}" destId="{0D0FA417-EA28-4F6B-9301-24AA2FDC420A}" srcOrd="21" destOrd="0" presId="urn:microsoft.com/office/officeart/2008/layout/LinedList"/>
    <dgm:cxn modelId="{EF9CDBAD-53D8-4F49-8312-CB34ADD4BAAD}" type="presParOf" srcId="{2D54115F-9442-4827-AF19-34F67919D3B6}" destId="{644E0E82-F4C1-494F-BE5B-C194FF91A769}" srcOrd="22" destOrd="0" presId="urn:microsoft.com/office/officeart/2008/layout/LinedList"/>
    <dgm:cxn modelId="{39DD5AAC-0130-4030-9E2F-EF0F47DE4A5F}" type="presParOf" srcId="{644E0E82-F4C1-494F-BE5B-C194FF91A769}" destId="{7625F538-C047-498D-954D-570F5666AE87}" srcOrd="0" destOrd="0" presId="urn:microsoft.com/office/officeart/2008/layout/LinedList"/>
    <dgm:cxn modelId="{0FE83429-7069-474F-A372-2DDEF7F7C402}" type="presParOf" srcId="{644E0E82-F4C1-494F-BE5B-C194FF91A769}" destId="{70AC7BF7-97ED-4290-BB60-C9C09201E1A9}" srcOrd="1" destOrd="0" presId="urn:microsoft.com/office/officeart/2008/layout/LinedList"/>
    <dgm:cxn modelId="{7045C549-A7CB-48CD-B43D-27E5470A4C14}" type="presParOf" srcId="{644E0E82-F4C1-494F-BE5B-C194FF91A769}" destId="{16FC8055-0FC6-43A4-ADB8-E2345B02FC52}" srcOrd="2" destOrd="0" presId="urn:microsoft.com/office/officeart/2008/layout/LinedList"/>
    <dgm:cxn modelId="{0F42E7CD-5EE1-457D-B015-9F5ABBE19BBD}" type="presParOf" srcId="{2D54115F-9442-4827-AF19-34F67919D3B6}" destId="{165B44CD-6BFB-4F5D-9D3A-A369D84FBDF8}" srcOrd="23" destOrd="0" presId="urn:microsoft.com/office/officeart/2008/layout/LinedList"/>
    <dgm:cxn modelId="{EC8943E7-8708-4CD9-B39A-2859F5B4232E}" type="presParOf" srcId="{2D54115F-9442-4827-AF19-34F67919D3B6}" destId="{96D0F25F-3FFF-4C81-87D8-ED04DC181502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DB028-F496-48BD-A7A1-DD68632D2108}">
      <dsp:nvSpPr>
        <dsp:cNvPr id="0" name=""/>
        <dsp:cNvSpPr/>
      </dsp:nvSpPr>
      <dsp:spPr>
        <a:xfrm>
          <a:off x="0" y="0"/>
          <a:ext cx="79740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B4D7A-61D7-4CB2-BC50-0FB291DF89F0}">
      <dsp:nvSpPr>
        <dsp:cNvPr id="0" name=""/>
        <dsp:cNvSpPr/>
      </dsp:nvSpPr>
      <dsp:spPr>
        <a:xfrm>
          <a:off x="0" y="0"/>
          <a:ext cx="1594809" cy="3970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0" i="0" kern="1200" baseline="0" dirty="0">
              <a:solidFill>
                <a:srgbClr val="00692F"/>
              </a:solidFill>
            </a:rPr>
            <a:t>Retrofit:</a:t>
          </a:r>
          <a:endParaRPr lang="en-US" sz="3100" kern="1200" dirty="0">
            <a:solidFill>
              <a:srgbClr val="00692F"/>
            </a:solidFill>
          </a:endParaRPr>
        </a:p>
      </dsp:txBody>
      <dsp:txXfrm>
        <a:off x="0" y="0"/>
        <a:ext cx="1594809" cy="3970318"/>
      </dsp:txXfrm>
    </dsp:sp>
    <dsp:sp modelId="{1363035A-CE43-43E8-8A23-1A94EE13341F}">
      <dsp:nvSpPr>
        <dsp:cNvPr id="0" name=""/>
        <dsp:cNvSpPr/>
      </dsp:nvSpPr>
      <dsp:spPr>
        <a:xfrm>
          <a:off x="1714420" y="23481"/>
          <a:ext cx="6259628" cy="46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 dirty="0">
              <a:solidFill>
                <a:srgbClr val="00692F"/>
              </a:solidFill>
            </a:rPr>
            <a:t>Advisors</a:t>
          </a:r>
          <a:endParaRPr lang="en-US" sz="2100" kern="1200" dirty="0">
            <a:solidFill>
              <a:srgbClr val="00692F"/>
            </a:solidFill>
          </a:endParaRPr>
        </a:p>
      </dsp:txBody>
      <dsp:txXfrm>
        <a:off x="1714420" y="23481"/>
        <a:ext cx="6259628" cy="469633"/>
      </dsp:txXfrm>
    </dsp:sp>
    <dsp:sp modelId="{81CB13FC-6038-4C32-8E6B-CC1A3BBF01BF}">
      <dsp:nvSpPr>
        <dsp:cNvPr id="0" name=""/>
        <dsp:cNvSpPr/>
      </dsp:nvSpPr>
      <dsp:spPr>
        <a:xfrm>
          <a:off x="1594809" y="493115"/>
          <a:ext cx="63792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8D7CD-A5DC-48A0-9E24-FE3AED3DEA14}">
      <dsp:nvSpPr>
        <dsp:cNvPr id="0" name=""/>
        <dsp:cNvSpPr/>
      </dsp:nvSpPr>
      <dsp:spPr>
        <a:xfrm>
          <a:off x="1714420" y="516596"/>
          <a:ext cx="6259628" cy="46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rgbClr val="00692F"/>
              </a:solidFill>
            </a:rPr>
            <a:t>Assessors</a:t>
          </a:r>
          <a:endParaRPr lang="en-US" sz="2100" kern="1200" dirty="0">
            <a:solidFill>
              <a:srgbClr val="00692F"/>
            </a:solidFill>
          </a:endParaRPr>
        </a:p>
      </dsp:txBody>
      <dsp:txXfrm>
        <a:off x="1714420" y="516596"/>
        <a:ext cx="6259628" cy="469633"/>
      </dsp:txXfrm>
    </dsp:sp>
    <dsp:sp modelId="{EF40368C-A817-4107-B5E2-F48709E616BB}">
      <dsp:nvSpPr>
        <dsp:cNvPr id="0" name=""/>
        <dsp:cNvSpPr/>
      </dsp:nvSpPr>
      <dsp:spPr>
        <a:xfrm>
          <a:off x="1594809" y="986230"/>
          <a:ext cx="63792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9CB0E-3319-431E-90B8-9BD9BB74704F}">
      <dsp:nvSpPr>
        <dsp:cNvPr id="0" name=""/>
        <dsp:cNvSpPr/>
      </dsp:nvSpPr>
      <dsp:spPr>
        <a:xfrm>
          <a:off x="1714420" y="1009712"/>
          <a:ext cx="6259628" cy="46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>
              <a:solidFill>
                <a:srgbClr val="00692F"/>
              </a:solidFill>
            </a:rPr>
            <a:t>Coordinators</a:t>
          </a:r>
          <a:endParaRPr lang="en-US" sz="2100" kern="1200">
            <a:solidFill>
              <a:srgbClr val="00692F"/>
            </a:solidFill>
          </a:endParaRPr>
        </a:p>
      </dsp:txBody>
      <dsp:txXfrm>
        <a:off x="1714420" y="1009712"/>
        <a:ext cx="6259628" cy="469633"/>
      </dsp:txXfrm>
    </dsp:sp>
    <dsp:sp modelId="{7518826D-9334-4965-A0E3-5A58D2A866BA}">
      <dsp:nvSpPr>
        <dsp:cNvPr id="0" name=""/>
        <dsp:cNvSpPr/>
      </dsp:nvSpPr>
      <dsp:spPr>
        <a:xfrm>
          <a:off x="1594809" y="1479345"/>
          <a:ext cx="63792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C3284-5357-4B39-8DBF-593E6A6A2672}">
      <dsp:nvSpPr>
        <dsp:cNvPr id="0" name=""/>
        <dsp:cNvSpPr/>
      </dsp:nvSpPr>
      <dsp:spPr>
        <a:xfrm>
          <a:off x="1714420" y="1502827"/>
          <a:ext cx="6259628" cy="46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solidFill>
                <a:srgbClr val="00692F"/>
              </a:solidFill>
            </a:rPr>
            <a:t>Designers</a:t>
          </a:r>
          <a:endParaRPr lang="en-US" sz="2100" kern="1200">
            <a:solidFill>
              <a:srgbClr val="00692F"/>
            </a:solidFill>
          </a:endParaRPr>
        </a:p>
      </dsp:txBody>
      <dsp:txXfrm>
        <a:off x="1714420" y="1502827"/>
        <a:ext cx="6259628" cy="469633"/>
      </dsp:txXfrm>
    </dsp:sp>
    <dsp:sp modelId="{2A6126BE-DD44-483A-A98C-8E7DDB599575}">
      <dsp:nvSpPr>
        <dsp:cNvPr id="0" name=""/>
        <dsp:cNvSpPr/>
      </dsp:nvSpPr>
      <dsp:spPr>
        <a:xfrm>
          <a:off x="1594809" y="1972460"/>
          <a:ext cx="63792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7C199-0A2A-48A2-9DC4-5167857C6AF1}">
      <dsp:nvSpPr>
        <dsp:cNvPr id="0" name=""/>
        <dsp:cNvSpPr/>
      </dsp:nvSpPr>
      <dsp:spPr>
        <a:xfrm>
          <a:off x="1714420" y="1995942"/>
          <a:ext cx="6259628" cy="46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solidFill>
                <a:srgbClr val="00692F"/>
              </a:solidFill>
            </a:rPr>
            <a:t>Managing Agents</a:t>
          </a:r>
          <a:endParaRPr lang="en-US" sz="2100" kern="1200">
            <a:solidFill>
              <a:srgbClr val="00692F"/>
            </a:solidFill>
          </a:endParaRPr>
        </a:p>
      </dsp:txBody>
      <dsp:txXfrm>
        <a:off x="1714420" y="1995942"/>
        <a:ext cx="6259628" cy="469633"/>
      </dsp:txXfrm>
    </dsp:sp>
    <dsp:sp modelId="{FAED5175-92A7-4FBD-8099-2B4355FCA7CA}">
      <dsp:nvSpPr>
        <dsp:cNvPr id="0" name=""/>
        <dsp:cNvSpPr/>
      </dsp:nvSpPr>
      <dsp:spPr>
        <a:xfrm>
          <a:off x="1594809" y="2465576"/>
          <a:ext cx="63792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BE5AB-33D6-48BA-BD48-3D5A042F3BC4}">
      <dsp:nvSpPr>
        <dsp:cNvPr id="0" name=""/>
        <dsp:cNvSpPr/>
      </dsp:nvSpPr>
      <dsp:spPr>
        <a:xfrm>
          <a:off x="1714420" y="2489057"/>
          <a:ext cx="6259628" cy="46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 dirty="0">
              <a:solidFill>
                <a:srgbClr val="00692F"/>
              </a:solidFill>
            </a:rPr>
            <a:t>Works Contractors / Installers</a:t>
          </a:r>
          <a:endParaRPr lang="en-US" sz="2100" kern="1200" dirty="0">
            <a:solidFill>
              <a:srgbClr val="00692F"/>
            </a:solidFill>
          </a:endParaRPr>
        </a:p>
      </dsp:txBody>
      <dsp:txXfrm>
        <a:off x="1714420" y="2489057"/>
        <a:ext cx="6259628" cy="469633"/>
      </dsp:txXfrm>
    </dsp:sp>
    <dsp:sp modelId="{22426690-F26C-4311-A87E-9978FA436997}">
      <dsp:nvSpPr>
        <dsp:cNvPr id="0" name=""/>
        <dsp:cNvSpPr/>
      </dsp:nvSpPr>
      <dsp:spPr>
        <a:xfrm>
          <a:off x="1594809" y="2958691"/>
          <a:ext cx="63792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04F37-8577-488A-88FC-A748F0676F16}">
      <dsp:nvSpPr>
        <dsp:cNvPr id="0" name=""/>
        <dsp:cNvSpPr/>
      </dsp:nvSpPr>
      <dsp:spPr>
        <a:xfrm>
          <a:off x="1714420" y="2982173"/>
          <a:ext cx="6259628" cy="46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rgbClr val="00692F"/>
              </a:solidFill>
            </a:rPr>
            <a:t>Materials Distributers &amp; Manufacturers</a:t>
          </a:r>
          <a:endParaRPr lang="en-US" sz="2100" kern="1200" dirty="0">
            <a:solidFill>
              <a:srgbClr val="00692F"/>
            </a:solidFill>
          </a:endParaRPr>
        </a:p>
      </dsp:txBody>
      <dsp:txXfrm>
        <a:off x="1714420" y="2982173"/>
        <a:ext cx="6259628" cy="469633"/>
      </dsp:txXfrm>
    </dsp:sp>
    <dsp:sp modelId="{AB5EAA97-C79A-454C-858C-EA5881A1B865}">
      <dsp:nvSpPr>
        <dsp:cNvPr id="0" name=""/>
        <dsp:cNvSpPr/>
      </dsp:nvSpPr>
      <dsp:spPr>
        <a:xfrm>
          <a:off x="1594809" y="3451806"/>
          <a:ext cx="63792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C7BF7-97ED-4290-BB60-C9C09201E1A9}">
      <dsp:nvSpPr>
        <dsp:cNvPr id="0" name=""/>
        <dsp:cNvSpPr/>
      </dsp:nvSpPr>
      <dsp:spPr>
        <a:xfrm>
          <a:off x="1714420" y="3475288"/>
          <a:ext cx="6259628" cy="46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baseline="0" dirty="0">
              <a:solidFill>
                <a:srgbClr val="00692F"/>
              </a:solidFill>
            </a:rPr>
            <a:t>Evaluators and Monitoring Technology</a:t>
          </a:r>
          <a:endParaRPr lang="en-US" sz="2100" kern="1200" dirty="0">
            <a:solidFill>
              <a:srgbClr val="00692F"/>
            </a:solidFill>
          </a:endParaRPr>
        </a:p>
      </dsp:txBody>
      <dsp:txXfrm>
        <a:off x="1714420" y="3475288"/>
        <a:ext cx="6259628" cy="469633"/>
      </dsp:txXfrm>
    </dsp:sp>
    <dsp:sp modelId="{165B44CD-6BFB-4F5D-9D3A-A369D84FBDF8}">
      <dsp:nvSpPr>
        <dsp:cNvPr id="0" name=""/>
        <dsp:cNvSpPr/>
      </dsp:nvSpPr>
      <dsp:spPr>
        <a:xfrm>
          <a:off x="1594809" y="3944921"/>
          <a:ext cx="63792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C03FE-799E-4BDA-9FE5-DD7EF1FEA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55CB2-B254-4D25-94F0-CB8317EED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E3527-D49E-4A4F-9038-CB2FC6793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7AD30-C91A-4FE5-B915-3C6C0BCA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22BD1-7D42-48E1-8320-259E297AA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1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E91AA-E00B-4A32-8D54-E370FB17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37F27-C3F1-4E2F-A526-8E6B65451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4203C-13D2-40D7-8DE0-5FE82A43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3A00F-FBA7-4386-8B81-DDEEDA73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E0044-850C-4EEB-861D-21B4C6CB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4F600D-0730-40EB-B1C2-824876FEC1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24151-DBF4-4D2A-A0D6-175F089BA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49A5B-86BC-4831-BA9F-2B95793C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F4C1D-964D-44EA-8394-E8254D39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666B9-5D48-40BB-9C5F-A489EFC2E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05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2A1B-E2F7-4C72-9865-80B12C0FB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788B2-0A65-4886-B6A9-C2B48CF8D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F72F5-7961-4274-8659-626193F9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83526-F651-498B-A762-2830D393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6C119-ADA6-4C71-A704-0B5730F9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02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6B00-EBAE-413A-A859-66B3EDEA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AC67F-922D-4168-9B9E-CE9628DA8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650DB-1470-451E-96C6-97EC3DE7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39E07-12E8-44E2-84CA-2AEBF7AE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79B12-6EBC-4D51-998C-D7FE6495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7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ABC-90A8-4736-BBA2-16533A80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7DBC7-EF64-424A-B0C1-0E11113DE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26AF5-4EFA-42FF-9A4E-875C943C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4526F-33E3-4FD3-90AF-12B4AC6C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D7687-7869-45F9-8859-62FD59E6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99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6003-DC95-4CBC-9164-D914EFF1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A208C-105A-4531-8F89-98115F98A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6E647F-F56B-4792-8486-ADC0518A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E4696-F948-4DAC-BE9A-E2CA176C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DA356-C3A8-4514-8FA1-818A37F0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10915-1228-4354-8DF4-1782E0377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54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DA77-82B7-4A0A-9DA9-18B8E4B4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12446-F40C-400B-813A-B62C9F5FF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D2DD7-808D-45B8-8DCE-2882B829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A61539-2552-4C78-BE87-6A38A6E9B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6255E-6410-4C98-8AFD-CCE83575B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9DF100-54FA-4905-AE5A-6DA86844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5B9F83-2B70-4593-8DB8-E0C9C09B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416190-85B5-43D0-9804-9C546E2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28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E213-3B16-4981-8FBB-B15D52E2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FA469-1D61-4605-BF95-72497175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9CFC7-FD6B-4994-B163-BB66826D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6634A-0C0D-44F3-AE67-5D579ECCA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619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3CBCF6-354B-4318-845F-418230BE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F81BAE-46F5-457A-8E25-4CF4BE22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D7EC5-A045-42D7-BD77-4BD5889B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62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3166-0E77-43EA-95C1-90FB619A5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7D16A-074C-4E2D-8B1D-913CF4139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6BD39-41C7-4665-A00A-F4A58B15E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E6C9E-3F9D-4043-94A8-8C2D81E9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50F40-A5E2-4B4B-8001-65CE65C3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3F3A0-EED1-4E25-93CA-DD151644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53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26894-B76A-4354-A29E-7D3E88F7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D76E2-B036-4EF0-9FE5-019AA9967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CAB77-A0BC-4A19-ABA3-4E813B54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69A4D-983B-4C11-854C-BB87D1131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B279A-E397-48CC-AFB0-BE924A25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21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E0C1-B07B-4976-BAEA-0753F2C3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06157-5E1B-455C-9661-EF4AFFC70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6593D-0F28-497C-87E8-D4CF38538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E9D67-1454-4913-BF79-45B1A1E9F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0BC59-FD74-4A8C-B721-A424C1DA7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4C33C-AF1C-4175-82DD-A5EE1BDA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27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CF43-D901-42CA-B3A9-5875B3346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513CA-3D91-4E6D-9B1D-042802593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B10E3-3ED0-481F-B8E4-DED21C2B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6C30D-787B-4019-AA1D-9D6E8F90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BDD2C-C241-4107-B485-E0AF2BE1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97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74BADC-A4A3-441D-82BB-31A8AAD9A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89B95C-0E32-4E9B-8E9A-18F534BEA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B4EC9-BA64-46B5-995E-385C55623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ABD47-33CC-4CAF-8883-A531B5D8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120E7-1676-47D9-BE1B-1E8D9207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326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v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C416-9382-C946-847B-427C06F029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441" y="2036763"/>
            <a:ext cx="5323674" cy="2387600"/>
          </a:xfrm>
        </p:spPr>
        <p:txBody>
          <a:bodyPr anchor="t"/>
          <a:lstStyle>
            <a:lvl1pPr marL="0" indent="0" algn="l">
              <a:buFont typeface="Arial" panose="020B0604020202020204" pitchFamily="34" charset="0"/>
              <a:buNone/>
              <a:defRPr sz="6000"/>
            </a:lvl1pPr>
          </a:lstStyle>
          <a:p>
            <a:r>
              <a:rPr lang="en-GB"/>
              <a:t>Headline over two lines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26778C-28F8-4080-B8DB-F222C9E07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441" y="379186"/>
            <a:ext cx="2286560" cy="63638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564B06-20FB-4461-AC49-CD89234F8C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5913657"/>
            <a:ext cx="5332413" cy="269875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1800" b="1" dirty="0"/>
            </a:lvl1pPr>
          </a:lstStyle>
          <a:p>
            <a:pPr marL="361950" lvl="0" indent="-361950"/>
            <a:r>
              <a:rPr lang="en-GB"/>
              <a:t>XX Month Year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D96093D-541A-446B-A67F-8F1E9F5C2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6183532"/>
            <a:ext cx="5332413" cy="269875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1800" b="0" dirty="0"/>
            </a:lvl1pPr>
          </a:lstStyle>
          <a:p>
            <a:pPr marL="361950" lvl="0" indent="-361950"/>
            <a:r>
              <a:rPr lang="en-GB"/>
              <a:t>Version X.X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DEA40C1-7BAD-4B49-874F-D9346234FC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5622010"/>
            <a:ext cx="5332413" cy="269875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sz="1800" b="1" dirty="0"/>
            </a:lvl1pPr>
          </a:lstStyle>
          <a:p>
            <a:pPr marL="361950" lvl="0" indent="-361950"/>
            <a:r>
              <a:rPr lang="en-GB"/>
              <a:t>Name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7F9C64B-3D58-4DBD-9FF2-F1FDFBA5D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398" r="18830" b="8331"/>
          <a:stretch/>
        </p:blipFill>
        <p:spPr>
          <a:xfrm>
            <a:off x="6487887" y="0"/>
            <a:ext cx="5704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508A5A-2F16-45B5-963E-5D9DCD504F16}"/>
              </a:ext>
            </a:extLst>
          </p:cNvPr>
          <p:cNvSpPr/>
          <p:nvPr userDrawn="1"/>
        </p:nvSpPr>
        <p:spPr>
          <a:xfrm>
            <a:off x="7608277" y="0"/>
            <a:ext cx="458372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80A0052-189F-5547-BFB7-77F437328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08277" cy="6858000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72205A-F139-714E-A235-A2DD7C6B95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5961" y="6112321"/>
            <a:ext cx="1204564" cy="3352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6C810D0-C887-4C6F-BFF5-D2F5F6525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585" y="399960"/>
            <a:ext cx="3801940" cy="842302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Headline written here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C705054-E005-4998-B821-6809A6BD4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8585" y="1512278"/>
            <a:ext cx="3801940" cy="4196860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800" b="0"/>
            </a:lvl1pPr>
            <a:lvl2pPr marL="452438" indent="-271463">
              <a:tabLst/>
              <a:defRPr sz="1600"/>
            </a:lvl2pPr>
            <a:lvl3pPr marL="712788" indent="-260350">
              <a:tabLst/>
              <a:defRPr sz="1100"/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</a:p>
          <a:p>
            <a:pPr lvl="1"/>
            <a:r>
              <a:rPr lang="en-GB"/>
              <a:t>Aenean </a:t>
            </a:r>
            <a:r>
              <a:rPr lang="en-GB" err="1"/>
              <a:t>commodo</a:t>
            </a:r>
            <a:r>
              <a:rPr lang="en-GB"/>
              <a:t> ligula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massa</a:t>
            </a:r>
            <a:r>
              <a:rPr lang="en-GB"/>
              <a:t>. Cum sociis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</a:t>
            </a:r>
          </a:p>
          <a:p>
            <a:pPr lvl="2"/>
            <a:r>
              <a:rPr lang="en-GB"/>
              <a:t>Donec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,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,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sem. </a:t>
            </a:r>
          </a:p>
        </p:txBody>
      </p:sp>
    </p:spTree>
    <p:extLst>
      <p:ext uri="{BB962C8B-B14F-4D97-AF65-F5344CB8AC3E}">
        <p14:creationId xmlns:p14="http://schemas.microsoft.com/office/powerpoint/2010/main" val="3629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508A5A-2F16-45B5-963E-5D9DCD504F16}"/>
              </a:ext>
            </a:extLst>
          </p:cNvPr>
          <p:cNvSpPr/>
          <p:nvPr userDrawn="1"/>
        </p:nvSpPr>
        <p:spPr>
          <a:xfrm>
            <a:off x="7608277" y="0"/>
            <a:ext cx="458372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F39DF13-E5BD-4237-9F18-8D912F7236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08277" cy="6858000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79F921-6557-4C68-8C21-526152007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585" y="399960"/>
            <a:ext cx="3801940" cy="842302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Headline written here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B24760-DAB7-9E4F-8755-31DFEEE45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5961" y="6112321"/>
            <a:ext cx="1204564" cy="335251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FB357C8-76B6-400E-98A8-9670DFC2C1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8585" y="1512278"/>
            <a:ext cx="3801940" cy="4196860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800" b="0"/>
            </a:lvl1pPr>
            <a:lvl2pPr marL="452438" indent="-271463">
              <a:tabLst/>
              <a:defRPr sz="1600"/>
            </a:lvl2pPr>
            <a:lvl3pPr marL="712788" indent="-260350">
              <a:tabLst/>
              <a:defRPr sz="1100"/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</a:p>
          <a:p>
            <a:pPr lvl="1"/>
            <a:r>
              <a:rPr lang="en-GB"/>
              <a:t>Aenean </a:t>
            </a:r>
            <a:r>
              <a:rPr lang="en-GB" err="1"/>
              <a:t>commodo</a:t>
            </a:r>
            <a:r>
              <a:rPr lang="en-GB"/>
              <a:t> ligula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massa</a:t>
            </a:r>
            <a:r>
              <a:rPr lang="en-GB"/>
              <a:t>. Cum sociis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</a:t>
            </a:r>
          </a:p>
          <a:p>
            <a:pPr lvl="2"/>
            <a:r>
              <a:rPr lang="en-GB"/>
              <a:t>Donec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,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,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sem. </a:t>
            </a:r>
          </a:p>
        </p:txBody>
      </p:sp>
    </p:spTree>
    <p:extLst>
      <p:ext uri="{BB962C8B-B14F-4D97-AF65-F5344CB8AC3E}">
        <p14:creationId xmlns:p14="http://schemas.microsoft.com/office/powerpoint/2010/main" val="5022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lour Bloc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508A5A-2F16-45B5-963E-5D9DCD504F16}"/>
              </a:ext>
            </a:extLst>
          </p:cNvPr>
          <p:cNvSpPr/>
          <p:nvPr userDrawn="1"/>
        </p:nvSpPr>
        <p:spPr>
          <a:xfrm>
            <a:off x="7608278" y="0"/>
            <a:ext cx="458372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57330-D9B0-419C-BE05-B472AF1945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0ADA4E-69E3-1C43-93A1-20A8A023FE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990D3CF-042B-47F2-B4AD-0B2F5F9F993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08540" y="6215555"/>
            <a:ext cx="4114800" cy="2320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In-depth assessment - April 2021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816C25F-DED9-4544-8966-B346FB5B9E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5960" y="6112323"/>
            <a:ext cx="1204564" cy="3352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ABFF25-3F1C-3B4B-8B7B-6A1FC1D50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480708"/>
            <a:ext cx="6099662" cy="445417"/>
          </a:xfrm>
        </p:spPr>
        <p:txBody>
          <a:bodyPr anchor="t">
            <a:noAutofit/>
          </a:bodyPr>
          <a:lstStyle>
            <a:lvl1pPr>
              <a:defRPr sz="2194">
                <a:solidFill>
                  <a:schemeClr val="tx1"/>
                </a:solidFill>
              </a:defRPr>
            </a:lvl1pPr>
          </a:lstStyle>
          <a:p>
            <a:r>
              <a:rPr lang="en-US"/>
              <a:t>Headline written here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CE71996-BA2A-EB4A-A7A9-2326FE3FB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8584" y="1641351"/>
            <a:ext cx="3801940" cy="4060543"/>
          </a:xfrm>
        </p:spPr>
        <p:txBody>
          <a:bodyPr>
            <a:noAutofit/>
          </a:bodyPr>
          <a:lstStyle>
            <a:lvl1pPr marL="139303" indent="-139303">
              <a:buFont typeface="Arial" panose="020B0604020202020204" pitchFamily="34" charset="0"/>
              <a:buChar char="•"/>
              <a:defRPr sz="1056" b="0"/>
            </a:lvl1pPr>
            <a:lvl2pPr marL="367606" indent="-220564">
              <a:tabLst/>
              <a:defRPr sz="894"/>
            </a:lvl2pPr>
            <a:lvl3pPr marL="579140" indent="-211534">
              <a:tabLst/>
              <a:defRPr sz="731"/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</a:p>
          <a:p>
            <a:pPr lvl="1"/>
            <a:r>
              <a:rPr lang="en-GB"/>
              <a:t>Aenean </a:t>
            </a:r>
            <a:r>
              <a:rPr lang="en-GB" err="1"/>
              <a:t>commodo</a:t>
            </a:r>
            <a:r>
              <a:rPr lang="en-GB"/>
              <a:t> ligula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massa</a:t>
            </a:r>
            <a:r>
              <a:rPr lang="en-GB"/>
              <a:t>. Cum sociis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</a:t>
            </a:r>
          </a:p>
          <a:p>
            <a:pPr lvl="2"/>
            <a:r>
              <a:rPr lang="en-GB"/>
              <a:t>Donec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,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,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sem. </a:t>
            </a:r>
          </a:p>
        </p:txBody>
      </p:sp>
    </p:spTree>
    <p:extLst>
      <p:ext uri="{BB962C8B-B14F-4D97-AF65-F5344CB8AC3E}">
        <p14:creationId xmlns:p14="http://schemas.microsoft.com/office/powerpoint/2010/main" val="18363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D9FB8B-B55C-4A15-8481-5EA4F992319E}"/>
              </a:ext>
            </a:extLst>
          </p:cNvPr>
          <p:cNvSpPr/>
          <p:nvPr userDrawn="1"/>
        </p:nvSpPr>
        <p:spPr>
          <a:xfrm>
            <a:off x="0" y="363415"/>
            <a:ext cx="4572000" cy="61077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99FB1E-4F19-4F62-ABE1-3A239F967C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866775"/>
            <a:ext cx="2825750" cy="4344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X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1CC63C6-A67A-439A-8080-F6A798BB6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365250"/>
            <a:ext cx="2825750" cy="2063750"/>
          </a:xfr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Headline written over three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7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508A5A-2F16-45B5-963E-5D9DCD504F16}"/>
              </a:ext>
            </a:extLst>
          </p:cNvPr>
          <p:cNvSpPr/>
          <p:nvPr userDrawn="1"/>
        </p:nvSpPr>
        <p:spPr>
          <a:xfrm>
            <a:off x="7608277" y="0"/>
            <a:ext cx="45837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15BDF60-2713-0044-9EE8-FAF9B1A25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08277" cy="6858000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EF2A94-3582-A24F-803E-CBBDF59B2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5961" y="6112321"/>
            <a:ext cx="1204564" cy="3352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02E041-1FFD-4996-806C-DD0070409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585" y="399960"/>
            <a:ext cx="3801940" cy="842302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Headline written here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F179FD-FC44-4CFE-B654-2272B795A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8585" y="1512278"/>
            <a:ext cx="3801940" cy="4196860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800" b="0"/>
            </a:lvl1pPr>
            <a:lvl2pPr marL="452438" indent="-271463">
              <a:tabLst/>
              <a:defRPr sz="1600"/>
            </a:lvl2pPr>
            <a:lvl3pPr marL="712788" indent="-260350">
              <a:tabLst/>
              <a:defRPr sz="1100"/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</a:p>
          <a:p>
            <a:pPr lvl="1"/>
            <a:r>
              <a:rPr lang="en-GB"/>
              <a:t>Aenean </a:t>
            </a:r>
            <a:r>
              <a:rPr lang="en-GB" err="1"/>
              <a:t>commodo</a:t>
            </a:r>
            <a:r>
              <a:rPr lang="en-GB"/>
              <a:t> ligula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massa</a:t>
            </a:r>
            <a:r>
              <a:rPr lang="en-GB"/>
              <a:t>. Cum sociis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</a:t>
            </a:r>
          </a:p>
          <a:p>
            <a:pPr lvl="2"/>
            <a:r>
              <a:rPr lang="en-GB"/>
              <a:t>Donec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,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,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sem. </a:t>
            </a:r>
          </a:p>
        </p:txBody>
      </p:sp>
    </p:spTree>
    <p:extLst>
      <p:ext uri="{BB962C8B-B14F-4D97-AF65-F5344CB8AC3E}">
        <p14:creationId xmlns:p14="http://schemas.microsoft.com/office/powerpoint/2010/main" val="238039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page Orbi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A6F71-EEE7-114E-93A0-59FC010ED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7768" y="2852936"/>
            <a:ext cx="4248472" cy="1224136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8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4CE3E-F130-45D2-B66E-863CEE0D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38ABB-26E2-4B10-8E9F-AF34B489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FC9D7-0667-4AAF-9423-EFE64CFA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45F77-2B45-43F9-A553-55683AF19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093DC-ECE9-4908-824E-6E33A6AA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25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A6F71-EEE7-114E-93A0-59FC010ED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456" y="1304764"/>
            <a:ext cx="5568619" cy="424847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1216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49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50C0D-F333-47F1-B80F-2E5C3A62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 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135BC-CDBD-454B-91BA-04F9FAE7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E47BD-EF2D-4A45-9EA5-A6DD348D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F9775B-C4E7-4512-85E0-BFE8B3C844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29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8"/>
            <a:ext cx="11521280" cy="1143000"/>
          </a:xfrm>
          <a:prstGeom prst="rect">
            <a:avLst/>
          </a:prstGeom>
        </p:spPr>
        <p:txBody>
          <a:bodyPr/>
          <a:lstStyle>
            <a:lvl1pPr algn="l">
              <a:defRPr sz="4800" baseline="0">
                <a:solidFill>
                  <a:srgbClr val="194E83"/>
                </a:solidFill>
                <a:latin typeface="Lato" pitchFamily="34" charset="0"/>
                <a:ea typeface="Lato" pitchFamily="34" charset="0"/>
                <a:cs typeface="Lato" pitchFamily="34" charset="0"/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4434" y="1484313"/>
            <a:ext cx="11523133" cy="4752999"/>
          </a:xfrm>
          <a:prstGeom prst="rect">
            <a:avLst/>
          </a:prstGeom>
        </p:spPr>
        <p:txBody>
          <a:bodyPr/>
          <a:lstStyle>
            <a:lvl1pPr>
              <a:buClr>
                <a:srgbClr val="960C4B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buClr>
                <a:srgbClr val="62C3A5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6504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perty Content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8"/>
            <a:ext cx="11521280" cy="1143000"/>
          </a:xfrm>
          <a:prstGeom prst="rect">
            <a:avLst/>
          </a:prstGeom>
        </p:spPr>
        <p:txBody>
          <a:bodyPr/>
          <a:lstStyle>
            <a:lvl1pPr algn="l">
              <a:defRPr sz="4800" baseline="0">
                <a:solidFill>
                  <a:srgbClr val="194E83"/>
                </a:solidFill>
                <a:latin typeface="Lato" pitchFamily="34" charset="0"/>
                <a:ea typeface="Lato" pitchFamily="34" charset="0"/>
                <a:cs typeface="Lato" pitchFamily="34" charset="0"/>
              </a:defRPr>
            </a:lvl1pPr>
          </a:lstStyle>
          <a:p>
            <a:r>
              <a:rPr lang="en-US" dirty="0"/>
              <a:t>Property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4434" y="1484313"/>
            <a:ext cx="11523133" cy="4608983"/>
          </a:xfrm>
          <a:prstGeom prst="rect">
            <a:avLst/>
          </a:prstGeom>
        </p:spPr>
        <p:txBody>
          <a:bodyPr/>
          <a:lstStyle>
            <a:lvl1pPr>
              <a:buClr>
                <a:srgbClr val="194E83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buClr>
                <a:srgbClr val="62C3A5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699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2C09-83DB-4382-A6E6-A8724FB69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E07A0-DEEF-4AC6-BD32-FBD9F8650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52F14-9AB8-4C6E-931F-F89318758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3473F-0481-4261-990F-57E39089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05CF0-2422-49E4-8AC5-71250C47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3DBB8-121C-4E2E-BCFA-20549A27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6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FECD-D134-41C7-9E85-83F591E8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5A776-7850-4D88-A721-FD176A093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5D244-ADBC-472F-BB77-3605CA342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B35F7-B5E9-4879-BBD1-886FCACC7E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3173AD-5B2F-4CDD-B36A-D062BB80F6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3A8272-9303-4C1B-9D50-1F7822B0B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33CB38-35BF-472B-9FC5-B1FE7FD38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C14CB-7CC9-45B4-9973-FDF202798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1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8B7C4-E8C5-43D1-B01B-CEF58287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3A572B-2D6A-4E32-93A5-E39678083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DBEFE-C65A-4081-AB9C-5ABE5E1D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99935-8896-4A96-BD8A-37EA8970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0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3DE36-19B2-4E3E-A71D-7EA33C348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F3E93-7079-4DF3-90C5-9668C01D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E7639-7694-4596-981B-5AFBE842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4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C1B4-F010-4568-8FFD-5B501694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201CB-4F0B-4CBB-9CCA-032F48DBE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A30B8-E943-4355-953E-5F8148D50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90917-44ED-4628-9EA8-916C0816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570CB-4219-4E47-AB04-50ABFC65F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3D11E-4690-4F8B-B5A1-5FFDF68EF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9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FBDC-282A-4509-B2CE-0303681B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885D0-C4F9-45DE-9355-67BBF36B9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6510C-3627-42F5-9CA4-DD8EF7540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42AA0-370F-436E-A8BE-5FC4BB3B0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899C2-49A5-42F7-A148-E7BBC0C4E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9895E-4DBD-4BB6-A0D5-E5F5C976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9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BA272-4B1E-4BF0-AC78-AB3C04CB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210AE-2A80-4896-9AB7-512A01484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8509-45FF-4D78-B63E-6DBE32CD5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667C5-F685-D743-AA7E-87147E273DC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76D6D-FAB0-40FB-9412-83EE65090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614F-8924-41B8-AE84-C65924286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53225-80C4-BE43-88F7-B35E1EC3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9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E786BF-C4A3-4D3B-9F37-227C9FC3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A9646-4770-40C9-9FD6-3DD85651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99C77-8F6D-4E1D-9851-16B207C62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2A3F1-480A-4CC5-A1F0-0B60B703748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3A878-5040-4A26-A097-CC0162420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68CCE-1238-4F4F-81C0-7BA30CF9F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49651-D415-4C36-B39E-F93455A5A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98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7E53B8-09B1-4073-A36B-95A3F22F7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" y="0"/>
            <a:ext cx="12181257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F6B478-8C5A-457B-9C9A-D555A568962E}"/>
              </a:ext>
            </a:extLst>
          </p:cNvPr>
          <p:cNvGrpSpPr/>
          <p:nvPr/>
        </p:nvGrpSpPr>
        <p:grpSpPr>
          <a:xfrm>
            <a:off x="224969" y="4655976"/>
            <a:ext cx="5095968" cy="1994136"/>
            <a:chOff x="224969" y="4655976"/>
            <a:chExt cx="5095968" cy="19941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A770BA-4E52-4061-8C8F-9B619774E49D}"/>
                </a:ext>
              </a:extLst>
            </p:cNvPr>
            <p:cNvSpPr/>
            <p:nvPr/>
          </p:nvSpPr>
          <p:spPr>
            <a:xfrm>
              <a:off x="224969" y="4655976"/>
              <a:ext cx="5095968" cy="1994136"/>
            </a:xfrm>
            <a:prstGeom prst="rect">
              <a:avLst/>
            </a:prstGeom>
            <a:solidFill>
              <a:srgbClr val="FCE4B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27F383-B125-4E79-BEA0-9BC6BD32A410}"/>
                </a:ext>
              </a:extLst>
            </p:cNvPr>
            <p:cNvSpPr txBox="1"/>
            <p:nvPr/>
          </p:nvSpPr>
          <p:spPr>
            <a:xfrm>
              <a:off x="306355" y="4957341"/>
              <a:ext cx="4927496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  <a:latin typeface="Expletus Sans" panose="02000000000000000000" pitchFamily="2" charset="0"/>
                  <a:ea typeface="Source Sans Pro Light" panose="020B0403030403020204" pitchFamily="34" charset="0"/>
                </a:rPr>
                <a:t>ACHIEVING NET ZERO</a:t>
              </a:r>
            </a:p>
            <a:p>
              <a:r>
                <a:rPr lang="en-GB" b="1" dirty="0">
                  <a:solidFill>
                    <a:schemeClr val="bg1"/>
                  </a:solidFill>
                  <a:latin typeface="Expletus Sans" panose="02000000000000000000" pitchFamily="2" charset="0"/>
                  <a:ea typeface="Source Sans Pro Light" panose="020B0403030403020204" pitchFamily="34" charset="0"/>
                </a:rPr>
                <a:t>Procuring for the Future</a:t>
              </a:r>
            </a:p>
            <a:p>
              <a:endParaRPr lang="en-GB" b="1" dirty="0">
                <a:solidFill>
                  <a:schemeClr val="bg1"/>
                </a:solidFill>
                <a:latin typeface="Expletus Sans" panose="02000000000000000000" pitchFamily="2" charset="0"/>
                <a:ea typeface="Source Sans Pro Light" panose="020B0403030403020204" pitchFamily="34" charset="0"/>
              </a:endParaRPr>
            </a:p>
            <a:p>
              <a:r>
                <a:rPr lang="en-GB" b="1" dirty="0">
                  <a:solidFill>
                    <a:schemeClr val="bg1"/>
                  </a:solidFill>
                  <a:latin typeface="Expletus Sans" panose="02000000000000000000" pitchFamily="2" charset="0"/>
                  <a:ea typeface="Source Sans Pro Light" panose="020B0403030403020204" pitchFamily="34" charset="0"/>
                </a:rPr>
                <a:t>Retrofitting existing homes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D5D24DE-2995-45CD-AAB2-5F7B80373059}"/>
              </a:ext>
            </a:extLst>
          </p:cNvPr>
          <p:cNvSpPr/>
          <p:nvPr/>
        </p:nvSpPr>
        <p:spPr>
          <a:xfrm rot="954450">
            <a:off x="7580061" y="1547819"/>
            <a:ext cx="1746275" cy="3553822"/>
          </a:xfrm>
          <a:prstGeom prst="rect">
            <a:avLst/>
          </a:prstGeom>
          <a:solidFill>
            <a:srgbClr val="F3F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1334C-16AF-4B81-8D87-7B8DE2A9408B}"/>
              </a:ext>
            </a:extLst>
          </p:cNvPr>
          <p:cNvSpPr txBox="1"/>
          <p:nvPr/>
        </p:nvSpPr>
        <p:spPr>
          <a:xfrm rot="17248208">
            <a:off x="5939126" y="2296168"/>
            <a:ext cx="377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D5735"/>
                </a:solidFill>
                <a:latin typeface="Expletus Sans" panose="02000000000000000000" pitchFamily="2" charset="0"/>
              </a:rPr>
              <a:t>Communities &amp; Housing </a:t>
            </a:r>
            <a:r>
              <a:rPr lang="en-GB" sz="2400" b="1" dirty="0">
                <a:solidFill>
                  <a:srgbClr val="F7941D"/>
                </a:solidFill>
                <a:latin typeface="Expletus Sans" panose="02000000000000000000" pitchFamily="2" charset="0"/>
              </a:rPr>
              <a:t>Investment Consortium</a:t>
            </a:r>
          </a:p>
          <a:p>
            <a:endParaRPr lang="en-GB" sz="2400" b="1" dirty="0">
              <a:solidFill>
                <a:srgbClr val="F7941D"/>
              </a:solidFill>
              <a:latin typeface="Expletus Sans" panose="02000000000000000000" pitchFamily="2" charset="0"/>
            </a:endParaRPr>
          </a:p>
          <a:p>
            <a:r>
              <a:rPr lang="en-GB" sz="1200" dirty="0">
                <a:solidFill>
                  <a:srgbClr val="46708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member owned procurement and asset </a:t>
            </a:r>
          </a:p>
          <a:p>
            <a:r>
              <a:rPr lang="en-GB" sz="1200" dirty="0">
                <a:solidFill>
                  <a:srgbClr val="46708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management consortium, delivering efficiencies </a:t>
            </a:r>
          </a:p>
          <a:p>
            <a:r>
              <a:rPr lang="en-GB" sz="1200" dirty="0">
                <a:solidFill>
                  <a:srgbClr val="46708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and social value for its members.</a:t>
            </a:r>
          </a:p>
        </p:txBody>
      </p:sp>
    </p:spTree>
    <p:extLst>
      <p:ext uri="{BB962C8B-B14F-4D97-AF65-F5344CB8AC3E}">
        <p14:creationId xmlns:p14="http://schemas.microsoft.com/office/powerpoint/2010/main" val="79055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5F5AC92-0AC7-4999-9146-9FF7C6C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42" name="Picture 41" descr="Text, letter&#10;&#10;Description automatically generated">
            <a:extLst>
              <a:ext uri="{FF2B5EF4-FFF2-40B4-BE49-F238E27FC236}">
                <a16:creationId xmlns:a16="http://schemas.microsoft.com/office/drawing/2014/main" id="{B5E18C7E-06BE-43FE-8700-A87D0B95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-50805"/>
            <a:ext cx="12191999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FD0C625-16E3-4389-863E-DFFA8B2A6AEF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692F">
                    <a:alpha val="60000"/>
                  </a:srgbClr>
                </a:solidFill>
                <a:latin typeface="Expletus Sans" panose="02000000000000000000" pitchFamily="2" charset="0"/>
              </a:rPr>
              <a:t>COMMUNITIES &amp; HOUSING INVESTMENT CONSORTIUM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DC12D706-17E8-4776-AE18-24D66AE5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C91832A-DD46-4FB6-A7C7-01BCD2BFE8C8}"/>
              </a:ext>
            </a:extLst>
          </p:cNvPr>
          <p:cNvGrpSpPr/>
          <p:nvPr/>
        </p:nvGrpSpPr>
        <p:grpSpPr>
          <a:xfrm>
            <a:off x="1019175" y="719682"/>
            <a:ext cx="10367573" cy="5582894"/>
            <a:chOff x="1019175" y="778192"/>
            <a:chExt cx="10367573" cy="5582894"/>
          </a:xfrm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25DFAE70-6A03-44E7-90B3-11D856C615A6}"/>
                </a:ext>
              </a:extLst>
            </p:cNvPr>
            <p:cNvSpPr/>
            <p:nvPr/>
          </p:nvSpPr>
          <p:spPr>
            <a:xfrm>
              <a:off x="1019175" y="778192"/>
              <a:ext cx="10315575" cy="583883"/>
            </a:xfrm>
            <a:prstGeom prst="rect">
              <a:avLst/>
            </a:prstGeom>
            <a:solidFill>
              <a:srgbClr val="70AD47">
                <a:lumMod val="75000"/>
              </a:srgbClr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840"/>
                </a:spcAft>
              </a:pPr>
              <a:r>
                <a:rPr lang="en-GB" sz="2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CHIC Panacea </a:t>
              </a:r>
              <a:r>
                <a:rPr lang="en-GB" sz="2400" b="1" kern="1200" dirty="0" err="1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eSourcing</a:t>
              </a:r>
              <a:r>
                <a:rPr lang="en-GB" sz="2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 Platform</a:t>
              </a:r>
              <a:endParaRPr lang="en-GB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2B22186E-008B-4711-96F1-271BADF0EED2}"/>
                </a:ext>
              </a:extLst>
            </p:cNvPr>
            <p:cNvSpPr/>
            <p:nvPr/>
          </p:nvSpPr>
          <p:spPr>
            <a:xfrm>
              <a:off x="1132521" y="1503360"/>
              <a:ext cx="1297305" cy="1030290"/>
            </a:xfrm>
            <a:custGeom>
              <a:avLst/>
              <a:gdLst>
                <a:gd name="connsiteX0" fmla="*/ 0 w 1321160"/>
                <a:gd name="connsiteY0" fmla="*/ 0 h 660580"/>
                <a:gd name="connsiteX1" fmla="*/ 1321160 w 1321160"/>
                <a:gd name="connsiteY1" fmla="*/ 0 h 660580"/>
                <a:gd name="connsiteX2" fmla="*/ 1321160 w 1321160"/>
                <a:gd name="connsiteY2" fmla="*/ 660580 h 660580"/>
                <a:gd name="connsiteX3" fmla="*/ 0 w 1321160"/>
                <a:gd name="connsiteY3" fmla="*/ 660580 h 660580"/>
                <a:gd name="connsiteX4" fmla="*/ 0 w 1321160"/>
                <a:gd name="connsiteY4" fmla="*/ 0 h 66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160" h="660580">
                  <a:moveTo>
                    <a:pt x="0" y="0"/>
                  </a:moveTo>
                  <a:lnTo>
                    <a:pt x="1321160" y="0"/>
                  </a:lnTo>
                  <a:lnTo>
                    <a:pt x="1321160" y="660580"/>
                  </a:lnTo>
                  <a:lnTo>
                    <a:pt x="0" y="66058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Route 1</a:t>
              </a:r>
              <a:endPara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Advisors/Assessors/Coordinators</a:t>
              </a:r>
              <a:endPara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A50B42F-6862-4F03-986D-184DF55DE212}"/>
                </a:ext>
              </a:extLst>
            </p:cNvPr>
            <p:cNvSpPr/>
            <p:nvPr/>
          </p:nvSpPr>
          <p:spPr>
            <a:xfrm>
              <a:off x="3242309" y="1511299"/>
              <a:ext cx="1297305" cy="1030289"/>
            </a:xfrm>
            <a:custGeom>
              <a:avLst/>
              <a:gdLst>
                <a:gd name="connsiteX0" fmla="*/ 0 w 1321160"/>
                <a:gd name="connsiteY0" fmla="*/ 0 h 660580"/>
                <a:gd name="connsiteX1" fmla="*/ 1321160 w 1321160"/>
                <a:gd name="connsiteY1" fmla="*/ 0 h 660580"/>
                <a:gd name="connsiteX2" fmla="*/ 1321160 w 1321160"/>
                <a:gd name="connsiteY2" fmla="*/ 660580 h 660580"/>
                <a:gd name="connsiteX3" fmla="*/ 0 w 1321160"/>
                <a:gd name="connsiteY3" fmla="*/ 660580 h 660580"/>
                <a:gd name="connsiteX4" fmla="*/ 0 w 1321160"/>
                <a:gd name="connsiteY4" fmla="*/ 0 h 66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160" h="660580">
                  <a:moveTo>
                    <a:pt x="0" y="0"/>
                  </a:moveTo>
                  <a:lnTo>
                    <a:pt x="1321160" y="0"/>
                  </a:lnTo>
                  <a:lnTo>
                    <a:pt x="1321160" y="660580"/>
                  </a:lnTo>
                  <a:lnTo>
                    <a:pt x="0" y="66058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Route 2</a:t>
              </a:r>
              <a:endPara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Designers / Managing Agents</a:t>
              </a:r>
              <a:endPara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E854625-5852-4E22-9086-C4268D846483}"/>
                </a:ext>
              </a:extLst>
            </p:cNvPr>
            <p:cNvSpPr/>
            <p:nvPr/>
          </p:nvSpPr>
          <p:spPr>
            <a:xfrm>
              <a:off x="5447347" y="1503360"/>
              <a:ext cx="1297305" cy="1022351"/>
            </a:xfrm>
            <a:custGeom>
              <a:avLst/>
              <a:gdLst>
                <a:gd name="connsiteX0" fmla="*/ 0 w 1321160"/>
                <a:gd name="connsiteY0" fmla="*/ 0 h 660580"/>
                <a:gd name="connsiteX1" fmla="*/ 1321160 w 1321160"/>
                <a:gd name="connsiteY1" fmla="*/ 0 h 660580"/>
                <a:gd name="connsiteX2" fmla="*/ 1321160 w 1321160"/>
                <a:gd name="connsiteY2" fmla="*/ 660580 h 660580"/>
                <a:gd name="connsiteX3" fmla="*/ 0 w 1321160"/>
                <a:gd name="connsiteY3" fmla="*/ 660580 h 660580"/>
                <a:gd name="connsiteX4" fmla="*/ 0 w 1321160"/>
                <a:gd name="connsiteY4" fmla="*/ 0 h 66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160" h="660580">
                  <a:moveTo>
                    <a:pt x="0" y="0"/>
                  </a:moveTo>
                  <a:lnTo>
                    <a:pt x="1321160" y="0"/>
                  </a:lnTo>
                  <a:lnTo>
                    <a:pt x="1321160" y="660580"/>
                  </a:lnTo>
                  <a:lnTo>
                    <a:pt x="0" y="66058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Route 3 </a:t>
              </a:r>
              <a:endPara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Works / Turnkey Solution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469D0B6-DE1A-4AF2-9921-163C04BD06C4}"/>
                </a:ext>
              </a:extLst>
            </p:cNvPr>
            <p:cNvSpPr/>
            <p:nvPr/>
          </p:nvSpPr>
          <p:spPr>
            <a:xfrm>
              <a:off x="7652385" y="1500184"/>
              <a:ext cx="1297305" cy="1022351"/>
            </a:xfrm>
            <a:custGeom>
              <a:avLst/>
              <a:gdLst>
                <a:gd name="connsiteX0" fmla="*/ 0 w 1321160"/>
                <a:gd name="connsiteY0" fmla="*/ 0 h 660580"/>
                <a:gd name="connsiteX1" fmla="*/ 1321160 w 1321160"/>
                <a:gd name="connsiteY1" fmla="*/ 0 h 660580"/>
                <a:gd name="connsiteX2" fmla="*/ 1321160 w 1321160"/>
                <a:gd name="connsiteY2" fmla="*/ 660580 h 660580"/>
                <a:gd name="connsiteX3" fmla="*/ 0 w 1321160"/>
                <a:gd name="connsiteY3" fmla="*/ 660580 h 660580"/>
                <a:gd name="connsiteX4" fmla="*/ 0 w 1321160"/>
                <a:gd name="connsiteY4" fmla="*/ 0 h 66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160" h="660580">
                  <a:moveTo>
                    <a:pt x="0" y="0"/>
                  </a:moveTo>
                  <a:lnTo>
                    <a:pt x="1321160" y="0"/>
                  </a:lnTo>
                  <a:lnTo>
                    <a:pt x="1321160" y="660580"/>
                  </a:lnTo>
                  <a:lnTo>
                    <a:pt x="0" y="66058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Route </a:t>
              </a:r>
              <a:r>
                <a:rPr lang="en-GB" sz="1400" b="1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4</a:t>
              </a:r>
              <a:endPara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Materials Distributers</a:t>
              </a:r>
              <a:endPara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B46F5E8-B830-4D17-997B-84946F5719ED}"/>
                </a:ext>
              </a:extLst>
            </p:cNvPr>
            <p:cNvSpPr/>
            <p:nvPr/>
          </p:nvSpPr>
          <p:spPr>
            <a:xfrm>
              <a:off x="9762173" y="1500183"/>
              <a:ext cx="1297305" cy="1022351"/>
            </a:xfrm>
            <a:custGeom>
              <a:avLst/>
              <a:gdLst>
                <a:gd name="connsiteX0" fmla="*/ 0 w 1321160"/>
                <a:gd name="connsiteY0" fmla="*/ 0 h 660580"/>
                <a:gd name="connsiteX1" fmla="*/ 1321160 w 1321160"/>
                <a:gd name="connsiteY1" fmla="*/ 0 h 660580"/>
                <a:gd name="connsiteX2" fmla="*/ 1321160 w 1321160"/>
                <a:gd name="connsiteY2" fmla="*/ 660580 h 660580"/>
                <a:gd name="connsiteX3" fmla="*/ 0 w 1321160"/>
                <a:gd name="connsiteY3" fmla="*/ 660580 h 660580"/>
                <a:gd name="connsiteX4" fmla="*/ 0 w 1321160"/>
                <a:gd name="connsiteY4" fmla="*/ 0 h 66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160" h="660580">
                  <a:moveTo>
                    <a:pt x="0" y="0"/>
                  </a:moveTo>
                  <a:lnTo>
                    <a:pt x="1321160" y="0"/>
                  </a:lnTo>
                  <a:lnTo>
                    <a:pt x="1321160" y="660580"/>
                  </a:lnTo>
                  <a:lnTo>
                    <a:pt x="0" y="66058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Route </a:t>
              </a:r>
              <a:r>
                <a:rPr lang="en-GB" sz="1400" b="1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5</a:t>
              </a:r>
              <a:r>
                <a:rPr lang="en-GB" sz="1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 </a:t>
              </a:r>
              <a:endPara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Evaluators /</a:t>
              </a:r>
            </a:p>
            <a:p>
              <a:pPr algn="ctr">
                <a:lnSpc>
                  <a:spcPct val="90000"/>
                </a:lnSpc>
                <a:spcAft>
                  <a:spcPts val="505"/>
                </a:spcAft>
              </a:pPr>
              <a:r>
                <a:rPr lang="en-GB" sz="1400" b="1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Measurement</a:t>
              </a:r>
              <a:endParaRPr lang="en-GB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DED832-ACED-4491-BB40-2377EA602F97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>
              <a:off x="6118567" y="2533650"/>
              <a:ext cx="6350" cy="2407224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2652FD6-7682-4DAA-9B07-4A074D2FF514}"/>
                </a:ext>
              </a:extLst>
            </p:cNvPr>
            <p:cNvGrpSpPr/>
            <p:nvPr/>
          </p:nvGrpSpPr>
          <p:grpSpPr>
            <a:xfrm>
              <a:off x="1483673" y="3041734"/>
              <a:ext cx="9221001" cy="491831"/>
              <a:chOff x="0" y="0"/>
              <a:chExt cx="2549231" cy="2144394"/>
            </a:xfrm>
            <a:solidFill>
              <a:srgbClr val="70AD47">
                <a:lumMod val="60000"/>
                <a:lumOff val="40000"/>
              </a:srgbClr>
            </a:solidFill>
            <a:scene3d>
              <a:camera prst="orthographicFront"/>
              <a:lightRig rig="flat" dir="t"/>
            </a:scene3d>
          </p:grpSpPr>
          <p:sp>
            <p:nvSpPr>
              <p:cNvPr id="38" name="Rounded Rectangle 57">
                <a:extLst>
                  <a:ext uri="{FF2B5EF4-FFF2-40B4-BE49-F238E27FC236}">
                    <a16:creationId xmlns:a16="http://schemas.microsoft.com/office/drawing/2014/main" id="{8F6EA866-B195-4FFD-8763-77D64B272907}"/>
                  </a:ext>
                </a:extLst>
              </p:cNvPr>
              <p:cNvSpPr/>
              <p:nvPr/>
            </p:nvSpPr>
            <p:spPr>
              <a:xfrm>
                <a:off x="0" y="0"/>
                <a:ext cx="2549231" cy="2144394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plastic">
                <a:bevelT w="120900" h="88900"/>
                <a:bevelB w="88900" h="31750" prst="angle"/>
              </a:sp3d>
            </p:spPr>
            <p:txBody>
              <a:bodyPr/>
              <a:lstStyle/>
              <a:p>
                <a:endParaRPr lang="en-GB" sz="2800"/>
              </a:p>
            </p:txBody>
          </p:sp>
          <p:sp>
            <p:nvSpPr>
              <p:cNvPr id="39" name="Rounded Rectangle 4">
                <a:extLst>
                  <a:ext uri="{FF2B5EF4-FFF2-40B4-BE49-F238E27FC236}">
                    <a16:creationId xmlns:a16="http://schemas.microsoft.com/office/drawing/2014/main" id="{E7ACF1F9-8F5D-4BC0-8AE1-76FA256ABF47}"/>
                  </a:ext>
                </a:extLst>
              </p:cNvPr>
              <p:cNvSpPr/>
              <p:nvPr/>
            </p:nvSpPr>
            <p:spPr>
              <a:xfrm>
                <a:off x="65952" y="374600"/>
                <a:ext cx="2323441" cy="1556967"/>
              </a:xfrm>
              <a:prstGeom prst="rect">
                <a:avLst/>
              </a:prstGeom>
              <a:grpFill/>
              <a:ln>
                <a:noFill/>
              </a:ln>
              <a:effectLst/>
              <a:sp3d/>
            </p:spPr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840"/>
                  </a:spcAft>
                </a:pPr>
                <a:r>
                  <a:rPr lang="en-GB" sz="2000" b="1" dirty="0">
                    <a:effectLst/>
                    <a:latin typeface="Lato" panose="020F0502020204030203" pitchFamily="34" charset="0"/>
                    <a:ea typeface="Lato" panose="020F0502020204030203" pitchFamily="34" charset="0"/>
                    <a:cs typeface="Times New Roman" panose="02020603050405020304" pitchFamily="18" charset="0"/>
                  </a:rPr>
                  <a:t>Suite of Frameworks and DPS Solutions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81BA69-7443-40DD-9270-44B5062A08DE}"/>
                </a:ext>
              </a:extLst>
            </p:cNvPr>
            <p:cNvGrpSpPr/>
            <p:nvPr/>
          </p:nvGrpSpPr>
          <p:grpSpPr>
            <a:xfrm>
              <a:off x="2991616" y="3991973"/>
              <a:ext cx="2352067" cy="585709"/>
              <a:chOff x="0" y="0"/>
              <a:chExt cx="2549231" cy="2144394"/>
            </a:xfrm>
            <a:solidFill>
              <a:srgbClr val="70AD47">
                <a:lumMod val="60000"/>
                <a:lumOff val="40000"/>
              </a:srgbClr>
            </a:solidFill>
            <a:scene3d>
              <a:camera prst="orthographicFront"/>
              <a:lightRig rig="flat" dir="t"/>
            </a:scene3d>
          </p:grpSpPr>
          <p:sp>
            <p:nvSpPr>
              <p:cNvPr id="36" name="Rounded Rectangle 57">
                <a:extLst>
                  <a:ext uri="{FF2B5EF4-FFF2-40B4-BE49-F238E27FC236}">
                    <a16:creationId xmlns:a16="http://schemas.microsoft.com/office/drawing/2014/main" id="{321082C9-66A2-4439-812A-A885F384FE05}"/>
                  </a:ext>
                </a:extLst>
              </p:cNvPr>
              <p:cNvSpPr/>
              <p:nvPr/>
            </p:nvSpPr>
            <p:spPr>
              <a:xfrm>
                <a:off x="0" y="0"/>
                <a:ext cx="2549231" cy="2144394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plastic">
                <a:bevelT w="120900" h="88900"/>
                <a:bevelB w="88900" h="31750" prst="angle"/>
              </a:sp3d>
            </p:spPr>
            <p:txBody>
              <a:bodyPr/>
              <a:lstStyle/>
              <a:p>
                <a:endParaRPr lang="en-GB" sz="3200"/>
              </a:p>
            </p:txBody>
          </p:sp>
          <p:sp>
            <p:nvSpPr>
              <p:cNvPr id="37" name="Rounded Rectangle 4">
                <a:extLst>
                  <a:ext uri="{FF2B5EF4-FFF2-40B4-BE49-F238E27FC236}">
                    <a16:creationId xmlns:a16="http://schemas.microsoft.com/office/drawing/2014/main" id="{EDEE53CD-46E6-4305-9F0F-5C60351DA49E}"/>
                  </a:ext>
                </a:extLst>
              </p:cNvPr>
              <p:cNvSpPr/>
              <p:nvPr/>
            </p:nvSpPr>
            <p:spPr>
              <a:xfrm>
                <a:off x="65951" y="374602"/>
                <a:ext cx="2323442" cy="1556964"/>
              </a:xfrm>
              <a:prstGeom prst="rect">
                <a:avLst/>
              </a:prstGeom>
              <a:grpFill/>
              <a:ln>
                <a:noFill/>
              </a:ln>
              <a:effectLst/>
              <a:sp3d/>
            </p:spPr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840"/>
                  </a:spcAft>
                </a:pPr>
                <a:r>
                  <a:rPr lang="en-GB" b="1" kern="1200" dirty="0">
                    <a:effectLst/>
                    <a:latin typeface="Lato" panose="020F0502020204030203" pitchFamily="34" charset="0"/>
                    <a:ea typeface="Lato" panose="020F0502020204030203" pitchFamily="34" charset="0"/>
                    <a:cs typeface="Times New Roman" panose="02020603050405020304" pitchFamily="18" charset="0"/>
                  </a:rPr>
                  <a:t>Performance</a:t>
                </a:r>
                <a:endParaRPr lang="en-GB" dirty="0"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E0FB52C-A734-460B-B11B-DF24CA2DCDC9}"/>
                </a:ext>
              </a:extLst>
            </p:cNvPr>
            <p:cNvGrpSpPr/>
            <p:nvPr/>
          </p:nvGrpSpPr>
          <p:grpSpPr>
            <a:xfrm>
              <a:off x="6914515" y="4006850"/>
              <a:ext cx="2337434" cy="570833"/>
              <a:chOff x="0" y="0"/>
              <a:chExt cx="2549231" cy="2144394"/>
            </a:xfrm>
            <a:solidFill>
              <a:srgbClr val="70AD47">
                <a:lumMod val="60000"/>
                <a:lumOff val="40000"/>
              </a:srgbClr>
            </a:solidFill>
            <a:scene3d>
              <a:camera prst="orthographicFront"/>
              <a:lightRig rig="flat" dir="t"/>
            </a:scene3d>
          </p:grpSpPr>
          <p:sp>
            <p:nvSpPr>
              <p:cNvPr id="34" name="Rounded Rectangle 57">
                <a:extLst>
                  <a:ext uri="{FF2B5EF4-FFF2-40B4-BE49-F238E27FC236}">
                    <a16:creationId xmlns:a16="http://schemas.microsoft.com/office/drawing/2014/main" id="{0F445EFF-9366-4370-84D0-C7848C02038F}"/>
                  </a:ext>
                </a:extLst>
              </p:cNvPr>
              <p:cNvSpPr/>
              <p:nvPr/>
            </p:nvSpPr>
            <p:spPr>
              <a:xfrm>
                <a:off x="0" y="0"/>
                <a:ext cx="2549231" cy="2144394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plastic">
                <a:bevelT w="120900" h="88900"/>
                <a:bevelB w="88900" h="31750" prst="angle"/>
              </a:sp3d>
            </p:spPr>
            <p:txBody>
              <a:bodyPr/>
              <a:lstStyle/>
              <a:p>
                <a:endParaRPr lang="en-GB" sz="3200"/>
              </a:p>
            </p:txBody>
          </p:sp>
          <p:sp>
            <p:nvSpPr>
              <p:cNvPr id="35" name="Rounded Rectangle 4">
                <a:extLst>
                  <a:ext uri="{FF2B5EF4-FFF2-40B4-BE49-F238E27FC236}">
                    <a16:creationId xmlns:a16="http://schemas.microsoft.com/office/drawing/2014/main" id="{DAFD5386-096C-49B9-AC52-70CB43E55D6C}"/>
                  </a:ext>
                </a:extLst>
              </p:cNvPr>
              <p:cNvSpPr/>
              <p:nvPr/>
            </p:nvSpPr>
            <p:spPr>
              <a:xfrm>
                <a:off x="65952" y="374600"/>
                <a:ext cx="2323441" cy="1556967"/>
              </a:xfrm>
              <a:prstGeom prst="rect">
                <a:avLst/>
              </a:prstGeom>
              <a:grpFill/>
              <a:ln>
                <a:noFill/>
              </a:ln>
              <a:effectLst/>
              <a:sp3d/>
            </p:spPr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840"/>
                  </a:spcAft>
                </a:pPr>
                <a:r>
                  <a:rPr lang="en-GB" b="1" kern="1200" dirty="0">
                    <a:effectLst/>
                    <a:latin typeface="Lato" panose="020F0502020204030203" pitchFamily="34" charset="0"/>
                    <a:ea typeface="Lato" panose="020F0502020204030203" pitchFamily="34" charset="0"/>
                    <a:cs typeface="Times New Roman" panose="02020603050405020304" pitchFamily="18" charset="0"/>
                  </a:rPr>
                  <a:t>Licence &amp; Accreditation</a:t>
                </a:r>
                <a:endParaRPr lang="en-GB" sz="3200" dirty="0"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97442C81-DC8B-4CD0-B031-37CEB8CDB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47389" y="3766630"/>
              <a:ext cx="1639359" cy="655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600" dirty="0"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MCS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600" dirty="0"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PAS:2030/2035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600" dirty="0"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Trustmark</a:t>
              </a:r>
              <a:endParaRPr lang="en-GB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11AC09B-2464-46EC-B248-65007FDF7F1F}"/>
                </a:ext>
              </a:extLst>
            </p:cNvPr>
            <p:cNvCxnSpPr>
              <a:cxnSpLocks/>
              <a:stCxn id="36" idx="3"/>
              <a:endCxn id="34" idx="1"/>
            </p:cNvCxnSpPr>
            <p:nvPr/>
          </p:nvCxnSpPr>
          <p:spPr>
            <a:xfrm>
              <a:off x="5343683" y="4284828"/>
              <a:ext cx="1570832" cy="7439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49A79650-7327-43A2-93E5-ECD44D2C6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521" y="3799840"/>
              <a:ext cx="1698918" cy="701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dirty="0"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Technical Competence &amp; Capacity</a:t>
              </a: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ECF1B8C-DBE3-4649-9C10-82B8A256BED4}"/>
                </a:ext>
              </a:extLst>
            </p:cNvPr>
            <p:cNvSpPr/>
            <p:nvPr/>
          </p:nvSpPr>
          <p:spPr>
            <a:xfrm rot="10800000">
              <a:off x="1483674" y="2668473"/>
              <a:ext cx="594997" cy="249942"/>
            </a:xfrm>
            <a:prstGeom prst="triangle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E371BC59-F050-4ACF-A01C-145918EC078C}"/>
                </a:ext>
              </a:extLst>
            </p:cNvPr>
            <p:cNvSpPr/>
            <p:nvPr/>
          </p:nvSpPr>
          <p:spPr>
            <a:xfrm rot="10800000">
              <a:off x="3593462" y="2668473"/>
              <a:ext cx="594997" cy="249942"/>
            </a:xfrm>
            <a:prstGeom prst="triangle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969004DC-C0FB-4463-A69C-32DE0141EC54}"/>
                </a:ext>
              </a:extLst>
            </p:cNvPr>
            <p:cNvSpPr/>
            <p:nvPr/>
          </p:nvSpPr>
          <p:spPr>
            <a:xfrm rot="10800000">
              <a:off x="5827418" y="2659413"/>
              <a:ext cx="594997" cy="249942"/>
            </a:xfrm>
            <a:prstGeom prst="triangle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EB6F777-5E8E-422F-ADDC-07488325542A}"/>
                </a:ext>
              </a:extLst>
            </p:cNvPr>
            <p:cNvSpPr/>
            <p:nvPr/>
          </p:nvSpPr>
          <p:spPr>
            <a:xfrm rot="10800000">
              <a:off x="8003538" y="2648788"/>
              <a:ext cx="594997" cy="249942"/>
            </a:xfrm>
            <a:prstGeom prst="triangle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F2D955A-490C-468C-98D2-75D4F94C1E44}"/>
                </a:ext>
              </a:extLst>
            </p:cNvPr>
            <p:cNvSpPr/>
            <p:nvPr/>
          </p:nvSpPr>
          <p:spPr>
            <a:xfrm rot="10800000">
              <a:off x="10109677" y="2682338"/>
              <a:ext cx="594997" cy="249942"/>
            </a:xfrm>
            <a:prstGeom prst="triangle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" name="Rounded Rectangle 24">
              <a:extLst>
                <a:ext uri="{FF2B5EF4-FFF2-40B4-BE49-F238E27FC236}">
                  <a16:creationId xmlns:a16="http://schemas.microsoft.com/office/drawing/2014/main" id="{4EDF2C0F-A75C-4903-80AB-D4A855597D0F}"/>
                </a:ext>
              </a:extLst>
            </p:cNvPr>
            <p:cNvSpPr/>
            <p:nvPr/>
          </p:nvSpPr>
          <p:spPr>
            <a:xfrm>
              <a:off x="1381080" y="4940874"/>
              <a:ext cx="9487673" cy="585709"/>
            </a:xfrm>
            <a:prstGeom prst="roundRect">
              <a:avLst/>
            </a:prstGeom>
            <a:solidFill>
              <a:srgbClr val="92D050">
                <a:alpha val="14902"/>
              </a:srgbClr>
            </a:solidFill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Standard Contracts &amp; Commercial Arrangements</a:t>
              </a:r>
            </a:p>
          </p:txBody>
        </p:sp>
        <p:sp>
          <p:nvSpPr>
            <p:cNvPr id="29" name="Rounded Rectangle 4">
              <a:extLst>
                <a:ext uri="{FF2B5EF4-FFF2-40B4-BE49-F238E27FC236}">
                  <a16:creationId xmlns:a16="http://schemas.microsoft.com/office/drawing/2014/main" id="{A42E0B05-5F9C-47A1-962A-35D2BE4F8654}"/>
                </a:ext>
              </a:extLst>
            </p:cNvPr>
            <p:cNvSpPr/>
            <p:nvPr/>
          </p:nvSpPr>
          <p:spPr>
            <a:xfrm>
              <a:off x="1762125" y="5901576"/>
              <a:ext cx="8667750" cy="4595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840"/>
                </a:spcAft>
              </a:pPr>
              <a:r>
                <a:rPr lang="en-GB" sz="2000" b="1" kern="1200" dirty="0">
                  <a:solidFill>
                    <a:srgbClr val="FFFFFF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Times New Roman" panose="02020603050405020304" pitchFamily="18" charset="0"/>
                </a:rPr>
                <a:t> CHIC Quality &amp; Performance Feedback</a:t>
              </a:r>
              <a:endParaRPr lang="en-GB" sz="1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FACBD508-2747-401E-B5AA-A5463F5AF520}"/>
                </a:ext>
              </a:extLst>
            </p:cNvPr>
            <p:cNvSpPr/>
            <p:nvPr/>
          </p:nvSpPr>
          <p:spPr>
            <a:xfrm rot="10800000">
              <a:off x="5205097" y="4654357"/>
              <a:ext cx="1850683" cy="237704"/>
            </a:xfrm>
            <a:prstGeom prst="triangle">
              <a:avLst/>
            </a:prstGeom>
            <a:solidFill>
              <a:srgbClr val="70AD47">
                <a:lumMod val="60000"/>
                <a:lumOff val="40000"/>
              </a:srgbClr>
            </a:solidFill>
            <a:ln w="1905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79BB1A7-B742-41E0-AB02-5862911445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2256" y="5539559"/>
              <a:ext cx="9183" cy="368630"/>
            </a:xfrm>
            <a:prstGeom prst="straightConnector1">
              <a:avLst/>
            </a:prstGeom>
            <a:noFill/>
            <a:ln w="34925" cap="flat" cmpd="sng" algn="ctr">
              <a:solidFill>
                <a:srgbClr val="70AD47">
                  <a:lumMod val="75000"/>
                </a:srgbClr>
              </a:solidFill>
              <a:prstDash val="sysDash"/>
              <a:miter lim="800000"/>
              <a:headEnd w="lg" len="med"/>
              <a:tailEnd type="triangle" w="lg" len="lg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7E4F34A-C601-4580-836F-86AB9928FB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8567" y="5536253"/>
              <a:ext cx="9183" cy="368630"/>
            </a:xfrm>
            <a:prstGeom prst="straightConnector1">
              <a:avLst/>
            </a:prstGeom>
            <a:noFill/>
            <a:ln w="34925" cap="flat" cmpd="sng" algn="ctr">
              <a:solidFill>
                <a:srgbClr val="70AD47">
                  <a:lumMod val="75000"/>
                </a:srgbClr>
              </a:solidFill>
              <a:prstDash val="sysDash"/>
              <a:miter lim="800000"/>
              <a:headEnd w="lg" len="med"/>
              <a:tailEnd type="triangle" w="lg" len="lg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4AAAE41-CADF-4CF5-BECF-45B6C87FD8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6512" y="5521144"/>
              <a:ext cx="9183" cy="368630"/>
            </a:xfrm>
            <a:prstGeom prst="straightConnector1">
              <a:avLst/>
            </a:prstGeom>
            <a:noFill/>
            <a:ln w="34925" cap="flat" cmpd="sng" algn="ctr">
              <a:solidFill>
                <a:srgbClr val="70AD47">
                  <a:lumMod val="75000"/>
                </a:srgbClr>
              </a:solidFill>
              <a:prstDash val="sysDash"/>
              <a:miter lim="800000"/>
              <a:headEnd w="lg" len="med"/>
              <a:tailEnd type="triangle" w="lg" len="lg"/>
            </a:ln>
            <a:effectLst/>
          </p:spPr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C497C25-49FF-44B8-936B-838F44E86915}"/>
              </a:ext>
            </a:extLst>
          </p:cNvPr>
          <p:cNvSpPr txBox="1"/>
          <p:nvPr/>
        </p:nvSpPr>
        <p:spPr>
          <a:xfrm>
            <a:off x="207217" y="76584"/>
            <a:ext cx="653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Expletus Sans" panose="02000000000000000000" pitchFamily="2" charset="0"/>
              </a:rPr>
              <a:t>Routes to Market</a:t>
            </a:r>
          </a:p>
        </p:txBody>
      </p:sp>
    </p:spTree>
    <p:extLst>
      <p:ext uri="{BB962C8B-B14F-4D97-AF65-F5344CB8AC3E}">
        <p14:creationId xmlns:p14="http://schemas.microsoft.com/office/powerpoint/2010/main" val="152980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5F5AC92-0AC7-4999-9146-9FF7C6C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42" name="Picture 41" descr="Text, letter&#10;&#10;Description automatically generated">
            <a:extLst>
              <a:ext uri="{FF2B5EF4-FFF2-40B4-BE49-F238E27FC236}">
                <a16:creationId xmlns:a16="http://schemas.microsoft.com/office/drawing/2014/main" id="{B5E18C7E-06BE-43FE-8700-A87D0B95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FD0C625-16E3-4389-863E-DFFA8B2A6AEF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692F">
                    <a:alpha val="60000"/>
                  </a:srgbClr>
                </a:solidFill>
                <a:latin typeface="Expletus Sans" panose="02000000000000000000" pitchFamily="2" charset="0"/>
              </a:rPr>
              <a:t>COMMUNITIES &amp; HOUSING INVESTMENT CONSORTIUM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DC12D706-17E8-4776-AE18-24D66AE5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F9743FE-1C30-46CA-99D9-CD0A7A4DBFA3}"/>
              </a:ext>
            </a:extLst>
          </p:cNvPr>
          <p:cNvSpPr txBox="1"/>
          <p:nvPr/>
        </p:nvSpPr>
        <p:spPr>
          <a:xfrm>
            <a:off x="220717" y="420043"/>
            <a:ext cx="653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Expletus Sans" panose="02000000000000000000" pitchFamily="2" charset="0"/>
              </a:rPr>
              <a:t>Next Steps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F9399-AE50-437A-96D2-D2A504AC0F4A}"/>
              </a:ext>
            </a:extLst>
          </p:cNvPr>
          <p:cNvSpPr txBox="1"/>
          <p:nvPr/>
        </p:nvSpPr>
        <p:spPr>
          <a:xfrm>
            <a:off x="220716" y="1087612"/>
            <a:ext cx="74469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Tight time scales to deliver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0692F"/>
              </a:solidFill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Turnkey solution v segregated service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0692F"/>
              </a:solidFill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Insurance requirements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0692F"/>
              </a:solidFill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692F"/>
                </a:solidFill>
                <a:ea typeface="Source Sans Pro" panose="020B0503030403020204" pitchFamily="34" charset="0"/>
              </a:rPr>
              <a:t>Long term warranty &amp; defects management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692F"/>
                </a:solidFill>
                <a:ea typeface="Source Sans Pro" panose="020B0503030403020204" pitchFamily="34" charset="0"/>
              </a:rPr>
              <a:t>Single contractual relationship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692F"/>
                </a:solidFill>
                <a:ea typeface="Source Sans Pro" panose="020B0503030403020204" pitchFamily="34" charset="0"/>
              </a:rPr>
              <a:t>Social value benefits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4E8498E-E660-55BF-A71D-8B8FAFB3EF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73" t="28433" r="8486" b="34039"/>
          <a:stretch/>
        </p:blipFill>
        <p:spPr>
          <a:xfrm>
            <a:off x="7224870" y="1073546"/>
            <a:ext cx="4675516" cy="46968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9324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5F5AC92-0AC7-4999-9146-9FF7C6C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42" name="Picture 41" descr="Text, letter&#10;&#10;Description automatically generated">
            <a:extLst>
              <a:ext uri="{FF2B5EF4-FFF2-40B4-BE49-F238E27FC236}">
                <a16:creationId xmlns:a16="http://schemas.microsoft.com/office/drawing/2014/main" id="{B5E18C7E-06BE-43FE-8700-A87D0B95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FD0C625-16E3-4389-863E-DFFA8B2A6AEF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692F">
                    <a:alpha val="60000"/>
                  </a:srgbClr>
                </a:solidFill>
                <a:latin typeface="Expletus Sans" panose="02000000000000000000" pitchFamily="2" charset="0"/>
              </a:rPr>
              <a:t>COMMUNITIES &amp; HOUSING INVESTMENT CONSORTIUM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DC12D706-17E8-4776-AE18-24D66AE5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F9743FE-1C30-46CA-99D9-CD0A7A4DBFA3}"/>
              </a:ext>
            </a:extLst>
          </p:cNvPr>
          <p:cNvSpPr txBox="1"/>
          <p:nvPr/>
        </p:nvSpPr>
        <p:spPr>
          <a:xfrm>
            <a:off x="220717" y="420043"/>
            <a:ext cx="6537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Expletus Sans" panose="02000000000000000000" pitchFamily="2" charset="0"/>
              </a:rPr>
              <a:t>Want to know more?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807857-A6A8-4838-B026-BFAF1DD45A04}"/>
              </a:ext>
            </a:extLst>
          </p:cNvPr>
          <p:cNvSpPr txBox="1"/>
          <p:nvPr/>
        </p:nvSpPr>
        <p:spPr>
          <a:xfrm>
            <a:off x="3710963" y="2225532"/>
            <a:ext cx="60943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Luke Hurd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srgbClr val="00692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Chief Operating Officer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lhurd@chicltd.co.uk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520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A57BBE-F612-40E9-80BA-FD05CC639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304BF2D3-B97F-4091-AFE5-7673F70A9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A9F9F8-00F1-4CED-BE5B-7FACA03B4A95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692F">
                    <a:alpha val="60000"/>
                  </a:srgbClr>
                </a:solidFill>
                <a:effectLst/>
                <a:uLnTx/>
                <a:uFillTx/>
                <a:latin typeface="Expletus Sans" panose="02000000000000000000" pitchFamily="2" charset="0"/>
                <a:ea typeface="+mn-ea"/>
                <a:cs typeface="+mn-cs"/>
              </a:rPr>
              <a:t>COMMUNITIES &amp; HOUSING INVESTMENT CONSORTIUM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97F2D1-6BCC-4A18-BF07-138986256CC3}"/>
              </a:ext>
            </a:extLst>
          </p:cNvPr>
          <p:cNvSpPr txBox="1"/>
          <p:nvPr/>
        </p:nvSpPr>
        <p:spPr>
          <a:xfrm>
            <a:off x="220717" y="420043"/>
            <a:ext cx="653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Expletus Sans" panose="02000000000000000000" pitchFamily="2" charset="0"/>
              </a:rPr>
              <a:t>Context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823E01-A089-4A0F-BFD6-AE3B755A0CDA}"/>
              </a:ext>
            </a:extLst>
          </p:cNvPr>
          <p:cNvSpPr txBox="1"/>
          <p:nvPr/>
        </p:nvSpPr>
        <p:spPr>
          <a:xfrm>
            <a:off x="428625" y="1312412"/>
            <a:ext cx="67532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692F"/>
                </a:solidFill>
              </a:rPr>
              <a:t>40% of UK Carbon emissions are from the home</a:t>
            </a:r>
          </a:p>
          <a:p>
            <a:endParaRPr lang="en-GB" sz="2600" b="1" dirty="0">
              <a:solidFill>
                <a:srgbClr val="00692F"/>
              </a:solidFill>
            </a:endParaRPr>
          </a:p>
          <a:p>
            <a:r>
              <a:rPr lang="en-GB" sz="2600" b="1" dirty="0">
                <a:solidFill>
                  <a:srgbClr val="00692F"/>
                </a:solidFill>
              </a:rPr>
              <a:t>Government estimates the cost to retrofit is £9k per property</a:t>
            </a:r>
          </a:p>
          <a:p>
            <a:endParaRPr lang="en-GB" sz="2600" b="1" dirty="0">
              <a:solidFill>
                <a:srgbClr val="00692F"/>
              </a:solidFill>
            </a:endParaRPr>
          </a:p>
          <a:p>
            <a:r>
              <a:rPr lang="en-GB" sz="2600" b="1" dirty="0">
                <a:solidFill>
                  <a:srgbClr val="00692F"/>
                </a:solidFill>
              </a:rPr>
              <a:t>Housing sector estimates the cost to retrofit is between £19k and £25k per property </a:t>
            </a:r>
          </a:p>
          <a:p>
            <a:endParaRPr lang="en-GB" sz="2600" b="1" dirty="0">
              <a:solidFill>
                <a:srgbClr val="00692F"/>
              </a:solidFill>
            </a:endParaRPr>
          </a:p>
          <a:p>
            <a:r>
              <a:rPr lang="en-GB" sz="2600" b="1" dirty="0">
                <a:solidFill>
                  <a:srgbClr val="00692F"/>
                </a:solidFill>
              </a:rPr>
              <a:t>Cost to retrofit UK social homes estimated to be between £100 - £250 billion</a:t>
            </a:r>
            <a:endParaRPr lang="en-GB" dirty="0">
              <a:solidFill>
                <a:srgbClr val="00692F"/>
              </a:solidFill>
            </a:endParaRPr>
          </a:p>
        </p:txBody>
      </p:sp>
      <p:pic>
        <p:nvPicPr>
          <p:cNvPr id="24" name="Picture 23" descr="A picture containing dark, light, night sky&#10;&#10;Description automatically generated">
            <a:extLst>
              <a:ext uri="{FF2B5EF4-FFF2-40B4-BE49-F238E27FC236}">
                <a16:creationId xmlns:a16="http://schemas.microsoft.com/office/drawing/2014/main" id="{FB1C9A35-8E5F-4583-8D0A-D85B8AEDE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166" y="247650"/>
            <a:ext cx="4672884" cy="661035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0D512579-B01D-4843-862D-3A179D3D1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8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5F5AC92-0AC7-4999-9146-9FF7C6C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42" name="Picture 41" descr="Text, letter&#10;&#10;Description automatically generated">
            <a:extLst>
              <a:ext uri="{FF2B5EF4-FFF2-40B4-BE49-F238E27FC236}">
                <a16:creationId xmlns:a16="http://schemas.microsoft.com/office/drawing/2014/main" id="{B5E18C7E-06BE-43FE-8700-A87D0B95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FD0C625-16E3-4389-863E-DFFA8B2A6AEF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692F">
                    <a:alpha val="60000"/>
                  </a:srgbClr>
                </a:solidFill>
                <a:latin typeface="Expletus Sans" panose="02000000000000000000" pitchFamily="2" charset="0"/>
              </a:rPr>
              <a:t>COMMUNITIES &amp; HOUSING INVESTMENT CONSORTIUM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DC12D706-17E8-4776-AE18-24D66AE5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F9743FE-1C30-46CA-99D9-CD0A7A4DBFA3}"/>
              </a:ext>
            </a:extLst>
          </p:cNvPr>
          <p:cNvSpPr txBox="1"/>
          <p:nvPr/>
        </p:nvSpPr>
        <p:spPr>
          <a:xfrm>
            <a:off x="220717" y="420043"/>
            <a:ext cx="653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Expletus Sans" panose="02000000000000000000" pitchFamily="2" charset="0"/>
              </a:rPr>
              <a:t>Retrofit Services</a:t>
            </a:r>
          </a:p>
        </p:txBody>
      </p:sp>
      <p:graphicFrame>
        <p:nvGraphicFramePr>
          <p:cNvPr id="49" name="TextBox 9">
            <a:extLst>
              <a:ext uri="{FF2B5EF4-FFF2-40B4-BE49-F238E27FC236}">
                <a16:creationId xmlns:a16="http://schemas.microsoft.com/office/drawing/2014/main" id="{565DA5A0-A681-47E0-807B-915F9079F6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950101"/>
              </p:ext>
            </p:extLst>
          </p:nvPr>
        </p:nvGraphicFramePr>
        <p:xfrm>
          <a:off x="220716" y="1288602"/>
          <a:ext cx="7974049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90F3D62-011D-497C-A1CD-8966D82A1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9369" y="1158043"/>
            <a:ext cx="4541914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27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5F5AC92-0AC7-4999-9146-9FF7C6C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42" name="Picture 41" descr="Text, letter&#10;&#10;Description automatically generated">
            <a:extLst>
              <a:ext uri="{FF2B5EF4-FFF2-40B4-BE49-F238E27FC236}">
                <a16:creationId xmlns:a16="http://schemas.microsoft.com/office/drawing/2014/main" id="{B5E18C7E-06BE-43FE-8700-A87D0B95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FD0C625-16E3-4389-863E-DFFA8B2A6AEF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692F">
                    <a:alpha val="60000"/>
                  </a:srgbClr>
                </a:solidFill>
                <a:latin typeface="Expletus Sans" panose="02000000000000000000" pitchFamily="2" charset="0"/>
              </a:rPr>
              <a:t>COMMUNITIES &amp; HOUSING INVESTMENT CONSORTIUM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DC12D706-17E8-4776-AE18-24D66AE5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F9743FE-1C30-46CA-99D9-CD0A7A4DBFA3}"/>
              </a:ext>
            </a:extLst>
          </p:cNvPr>
          <p:cNvSpPr txBox="1"/>
          <p:nvPr/>
        </p:nvSpPr>
        <p:spPr>
          <a:xfrm>
            <a:off x="220717" y="420043"/>
            <a:ext cx="653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Expletus Sans" panose="02000000000000000000" pitchFamily="2" charset="0"/>
              </a:rPr>
              <a:t>Challenges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753FD1-DC33-43C1-A953-9E08DCAED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636" y="1154995"/>
            <a:ext cx="4548010" cy="4548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3EAAF4-29BB-411B-AB53-AF48D55BB9A7}"/>
              </a:ext>
            </a:extLst>
          </p:cNvPr>
          <p:cNvSpPr txBox="1"/>
          <p:nvPr/>
        </p:nvSpPr>
        <p:spPr>
          <a:xfrm>
            <a:off x="428625" y="1312412"/>
            <a:ext cx="691101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692F"/>
                </a:solidFill>
              </a:rPr>
              <a:t>Emerging Markets &amp; Funding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92F"/>
                </a:solidFill>
              </a:rPr>
              <a:t>New Entrants, Micro / SMEs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92F"/>
                </a:solidFill>
              </a:rPr>
              <a:t>Funding limitations /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92F"/>
                </a:solidFill>
              </a:rPr>
              <a:t>Untested Models / Specification development</a:t>
            </a:r>
          </a:p>
          <a:p>
            <a:endParaRPr lang="en-GB" dirty="0">
              <a:solidFill>
                <a:srgbClr val="00692F"/>
              </a:solidFill>
            </a:endParaRPr>
          </a:p>
          <a:p>
            <a:r>
              <a:rPr lang="en-GB" sz="2600" b="1" dirty="0">
                <a:solidFill>
                  <a:srgbClr val="00692F"/>
                </a:solidFill>
              </a:rPr>
              <a:t>Compliance with PCR 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92F"/>
                </a:solidFill>
              </a:rPr>
              <a:t>Time consuming and costly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92F"/>
                </a:solidFill>
              </a:rPr>
              <a:t>Achieving Value for Money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92F"/>
                </a:solidFill>
              </a:rPr>
              <a:t>Quality and Performance feedback loop</a:t>
            </a:r>
          </a:p>
          <a:p>
            <a:endParaRPr lang="en-GB" dirty="0">
              <a:solidFill>
                <a:srgbClr val="00692F"/>
              </a:solidFill>
            </a:endParaRPr>
          </a:p>
          <a:p>
            <a:r>
              <a:rPr lang="en-GB" sz="2600" b="1" dirty="0">
                <a:solidFill>
                  <a:srgbClr val="00692F"/>
                </a:solidFill>
              </a:rPr>
              <a:t>Contractual Terms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92F"/>
                </a:solidFill>
              </a:rPr>
              <a:t>Demarcation of liabilities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92F"/>
                </a:solidFill>
              </a:rPr>
              <a:t>Levels of Insurance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92F"/>
                </a:solidFill>
              </a:rPr>
              <a:t>Length of Warranties </a:t>
            </a:r>
            <a:endParaRPr lang="en-GB" dirty="0">
              <a:solidFill>
                <a:srgbClr val="0069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48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5F5AC92-0AC7-4999-9146-9FF7C6C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42" name="Picture 41" descr="Text, letter&#10;&#10;Description automatically generated">
            <a:extLst>
              <a:ext uri="{FF2B5EF4-FFF2-40B4-BE49-F238E27FC236}">
                <a16:creationId xmlns:a16="http://schemas.microsoft.com/office/drawing/2014/main" id="{B5E18C7E-06BE-43FE-8700-A87D0B95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FD0C625-16E3-4389-863E-DFFA8B2A6AEF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692F">
                    <a:alpha val="60000"/>
                  </a:srgbClr>
                </a:solidFill>
                <a:latin typeface="Expletus Sans" panose="02000000000000000000" pitchFamily="2" charset="0"/>
              </a:rPr>
              <a:t>COMMUNITIES &amp; HOUSING INVESTMENT CONSORTIUM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DC12D706-17E8-4776-AE18-24D66AE5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F9743FE-1C30-46CA-99D9-CD0A7A4DBFA3}"/>
              </a:ext>
            </a:extLst>
          </p:cNvPr>
          <p:cNvSpPr txBox="1"/>
          <p:nvPr/>
        </p:nvSpPr>
        <p:spPr>
          <a:xfrm>
            <a:off x="220717" y="420043"/>
            <a:ext cx="653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Expletus Sans" panose="02000000000000000000" pitchFamily="2" charset="0"/>
              </a:rPr>
              <a:t>Considerations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F9399-AE50-437A-96D2-D2A504AC0F4A}"/>
              </a:ext>
            </a:extLst>
          </p:cNvPr>
          <p:cNvSpPr txBox="1"/>
          <p:nvPr/>
        </p:nvSpPr>
        <p:spPr>
          <a:xfrm>
            <a:off x="220716" y="1087612"/>
            <a:ext cx="744690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Route to Market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692F"/>
                </a:solidFill>
                <a:ea typeface="Source Sans Pro" panose="020B0503030403020204" pitchFamily="34" charset="0"/>
              </a:rPr>
              <a:t>Single Source Contract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Framework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692F"/>
                </a:solidFill>
                <a:ea typeface="Source Sans Pro" panose="020B0503030403020204" pitchFamily="34" charset="0"/>
              </a:rPr>
              <a:t>Dynamic Purchasing System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692F"/>
                </a:solidFill>
                <a:ea typeface="Source Sans Pro" panose="020B0503030403020204" pitchFamily="34" charset="0"/>
              </a:rPr>
              <a:t>Contract Value &amp; Market Forces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Commissioning protocols &amp; working practices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Forms of contract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srgbClr val="00692F"/>
              </a:solidFill>
              <a:ea typeface="Source Sans Pro" panose="020B0503030403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692F"/>
                </a:solidFill>
                <a:ea typeface="Source Sans Pro" panose="020B0503030403020204" pitchFamily="34" charset="0"/>
              </a:rPr>
              <a:t>Funding requirements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DBA1C-5171-4AD3-8D1B-699787A5F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671" y="1167188"/>
            <a:ext cx="4541914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9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5F5AC92-0AC7-4999-9146-9FF7C6C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42" name="Picture 41" descr="Text, letter&#10;&#10;Description automatically generated">
            <a:extLst>
              <a:ext uri="{FF2B5EF4-FFF2-40B4-BE49-F238E27FC236}">
                <a16:creationId xmlns:a16="http://schemas.microsoft.com/office/drawing/2014/main" id="{B5E18C7E-06BE-43FE-8700-A87D0B95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FD0C625-16E3-4389-863E-DFFA8B2A6AEF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692F">
                    <a:alpha val="60000"/>
                  </a:srgbClr>
                </a:solidFill>
                <a:latin typeface="Expletus Sans" panose="02000000000000000000" pitchFamily="2" charset="0"/>
              </a:rPr>
              <a:t>COMMUNITIES &amp; HOUSING INVESTMENT CONSORTIUM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DC12D706-17E8-4776-AE18-24D66AE5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F9743FE-1C30-46CA-99D9-CD0A7A4DBFA3}"/>
              </a:ext>
            </a:extLst>
          </p:cNvPr>
          <p:cNvSpPr txBox="1"/>
          <p:nvPr/>
        </p:nvSpPr>
        <p:spPr>
          <a:xfrm>
            <a:off x="220717" y="420043"/>
            <a:ext cx="653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Expletus Sans" panose="02000000000000000000" pitchFamily="2" charset="0"/>
              </a:rPr>
              <a:t>SHDF Funding 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F9399-AE50-437A-96D2-D2A504AC0F4A}"/>
              </a:ext>
            </a:extLst>
          </p:cNvPr>
          <p:cNvSpPr txBox="1"/>
          <p:nvPr/>
        </p:nvSpPr>
        <p:spPr>
          <a:xfrm>
            <a:off x="220716" y="1087612"/>
            <a:ext cx="744690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Minimum bid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siz</a:t>
            </a:r>
            <a:r>
              <a:rPr lang="en-GB" sz="2400" dirty="0">
                <a:solidFill>
                  <a:srgbClr val="00692F"/>
                </a:solidFill>
                <a:ea typeface="Source Sans Pro" panose="020B0503030403020204" pitchFamily="34" charset="0"/>
              </a:rPr>
              <a:t>e of 100 eligible properties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EPC band D - 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Launched Aug/Sept 2022 – 8 week bid window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Funding allocated in Feb 2023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srgbClr val="00692F"/>
              </a:solidFill>
              <a:ea typeface="Source Sans Pro" panose="020B0503030403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692F"/>
                </a:solidFill>
                <a:ea typeface="Source Sans Pro" panose="020B0503030403020204" pitchFamily="34" charset="0"/>
              </a:rPr>
              <a:t>Delivery window up to 30 June 2025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50% match funding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srgbClr val="00692F"/>
              </a:solidFill>
              <a:ea typeface="Source Sans Pro" panose="020B0503030403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692F"/>
                </a:solidFill>
                <a:effectLst/>
                <a:uLnTx/>
                <a:uFillTx/>
                <a:ea typeface="Source Sans Pro" panose="020B0503030403020204" pitchFamily="34" charset="0"/>
                <a:cs typeface="+mn-cs"/>
              </a:rPr>
              <a:t>Fabric first unless</a:t>
            </a:r>
            <a:r>
              <a:rPr lang="en-GB" sz="2400" dirty="0">
                <a:solidFill>
                  <a:srgbClr val="00692F"/>
                </a:solidFill>
                <a:ea typeface="Source Sans Pro" panose="020B0503030403020204" pitchFamily="34" charset="0"/>
              </a:rPr>
              <a:t> justified to install low carbon heating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692F"/>
              </a:solidFill>
              <a:effectLst/>
              <a:uLnTx/>
              <a:uFillTx/>
              <a:ea typeface="Source Sans Pro" panose="020B0503030403020204" pitchFamily="34" charset="0"/>
              <a:cs typeface="+mn-cs"/>
            </a:endParaRPr>
          </a:p>
        </p:txBody>
      </p:sp>
      <p:pic>
        <p:nvPicPr>
          <p:cNvPr id="4" name="Picture 3" descr="A building under construction&#10;&#10;Description automatically generated with low confidence">
            <a:extLst>
              <a:ext uri="{FF2B5EF4-FFF2-40B4-BE49-F238E27FC236}">
                <a16:creationId xmlns:a16="http://schemas.microsoft.com/office/drawing/2014/main" id="{846863C9-1680-13C3-EF0E-D7D58B1543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25" t="33203" r="13034" b="29937"/>
          <a:stretch/>
        </p:blipFill>
        <p:spPr>
          <a:xfrm>
            <a:off x="7102413" y="1167188"/>
            <a:ext cx="4576235" cy="45236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401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5F5AC92-0AC7-4999-9146-9FF7C6C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42" name="Picture 41" descr="Text, letter&#10;&#10;Description automatically generated">
            <a:extLst>
              <a:ext uri="{FF2B5EF4-FFF2-40B4-BE49-F238E27FC236}">
                <a16:creationId xmlns:a16="http://schemas.microsoft.com/office/drawing/2014/main" id="{B5E18C7E-06BE-43FE-8700-A87D0B95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FD0C625-16E3-4389-863E-DFFA8B2A6AEF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692F">
                    <a:alpha val="60000"/>
                  </a:srgbClr>
                </a:solidFill>
                <a:latin typeface="Expletus Sans" panose="02000000000000000000" pitchFamily="2" charset="0"/>
              </a:rPr>
              <a:t>COMMUNITIES &amp; HOUSING INVESTMENT CONSORTIUM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DC12D706-17E8-4776-AE18-24D66AE5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F9743FE-1C30-46CA-99D9-CD0A7A4DBFA3}"/>
              </a:ext>
            </a:extLst>
          </p:cNvPr>
          <p:cNvSpPr txBox="1"/>
          <p:nvPr/>
        </p:nvSpPr>
        <p:spPr>
          <a:xfrm>
            <a:off x="220717" y="420043"/>
            <a:ext cx="818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Expletus Sans" panose="02000000000000000000" pitchFamily="2" charset="0"/>
              </a:rPr>
              <a:t>Single Source Contract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6271D7F7-30CE-475E-A5DB-3BB5E5FEF1ED}"/>
              </a:ext>
            </a:extLst>
          </p:cNvPr>
          <p:cNvSpPr txBox="1">
            <a:spLocks/>
          </p:cNvSpPr>
          <p:nvPr/>
        </p:nvSpPr>
        <p:spPr>
          <a:xfrm>
            <a:off x="333313" y="1142706"/>
            <a:ext cx="10686140" cy="5950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Specific procurement to deliver a single set of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Single contractual relationship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b="1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Potential long-term partnering arrangement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Compliant with Public Contracts Regulation 2015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Open v Restricted Procedures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1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Time consuming and potentially costly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Fixed specification for duration of the contract</a:t>
            </a:r>
          </a:p>
          <a:p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endParaRPr lang="en-US" sz="1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</p:txBody>
      </p:sp>
      <p:pic>
        <p:nvPicPr>
          <p:cNvPr id="4" name="Picture 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8D85F8F1-33E5-4707-BC3C-34515333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147" y="129780"/>
            <a:ext cx="4848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2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5F5AC92-0AC7-4999-9146-9FF7C6C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42" name="Picture 41" descr="Text, letter&#10;&#10;Description automatically generated">
            <a:extLst>
              <a:ext uri="{FF2B5EF4-FFF2-40B4-BE49-F238E27FC236}">
                <a16:creationId xmlns:a16="http://schemas.microsoft.com/office/drawing/2014/main" id="{B5E18C7E-06BE-43FE-8700-A87D0B95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FD0C625-16E3-4389-863E-DFFA8B2A6AEF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692F">
                    <a:alpha val="60000"/>
                  </a:srgbClr>
                </a:solidFill>
                <a:latin typeface="Expletus Sans" panose="02000000000000000000" pitchFamily="2" charset="0"/>
              </a:rPr>
              <a:t>COMMUNITIES &amp; HOUSING INVESTMENT CONSORTIUM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DC12D706-17E8-4776-AE18-24D66AE5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F9743FE-1C30-46CA-99D9-CD0A7A4DBFA3}"/>
              </a:ext>
            </a:extLst>
          </p:cNvPr>
          <p:cNvSpPr txBox="1"/>
          <p:nvPr/>
        </p:nvSpPr>
        <p:spPr>
          <a:xfrm>
            <a:off x="220717" y="420043"/>
            <a:ext cx="818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Expletus Sans" panose="02000000000000000000" pitchFamily="2" charset="0"/>
              </a:rPr>
              <a:t>Framework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6271D7F7-30CE-475E-A5DB-3BB5E5FEF1ED}"/>
              </a:ext>
            </a:extLst>
          </p:cNvPr>
          <p:cNvSpPr txBox="1">
            <a:spLocks/>
          </p:cNvSpPr>
          <p:nvPr/>
        </p:nvSpPr>
        <p:spPr>
          <a:xfrm>
            <a:off x="333313" y="1142706"/>
            <a:ext cx="10686140" cy="5950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Agreement with one or more contracting authority and one or more </a:t>
            </a:r>
          </a:p>
          <a:p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economic operators which establishes terms and commercial </a:t>
            </a:r>
          </a:p>
          <a:p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arrangements which can be called off as a contract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Maximum duration of 4 years (call off up to 6 years)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Fixed number of economic operators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Fixed contract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Compliant with Public Contracts Regulation 2015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Each Framework can set up for defined requirement divided </a:t>
            </a:r>
          </a:p>
          <a:p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        into categories (lots) of works or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If set up correctly Authorities can join at any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Quicker more efficient procurement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Value for money through economies of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Direct award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endParaRPr lang="en-US" sz="1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</p:txBody>
      </p:sp>
      <p:pic>
        <p:nvPicPr>
          <p:cNvPr id="4" name="Picture 3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2E217FBF-BEFD-4402-84CE-A44E1C0CD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791" y="117472"/>
            <a:ext cx="4848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8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5F5AC92-0AC7-4999-9146-9FF7C6C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2" y="6328293"/>
            <a:ext cx="3695048" cy="453185"/>
          </a:xfrm>
          <a:prstGeom prst="rect">
            <a:avLst/>
          </a:prstGeom>
        </p:spPr>
      </p:pic>
      <p:pic>
        <p:nvPicPr>
          <p:cNvPr id="42" name="Picture 41" descr="Text, letter&#10;&#10;Description automatically generated">
            <a:extLst>
              <a:ext uri="{FF2B5EF4-FFF2-40B4-BE49-F238E27FC236}">
                <a16:creationId xmlns:a16="http://schemas.microsoft.com/office/drawing/2014/main" id="{B5E18C7E-06BE-43FE-8700-A87D0B95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5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FD0C625-16E3-4389-863E-DFFA8B2A6AEF}"/>
              </a:ext>
            </a:extLst>
          </p:cNvPr>
          <p:cNvSpPr txBox="1"/>
          <p:nvPr/>
        </p:nvSpPr>
        <p:spPr>
          <a:xfrm>
            <a:off x="3848100" y="6451221"/>
            <a:ext cx="5477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692F">
                    <a:alpha val="60000"/>
                  </a:srgbClr>
                </a:solidFill>
                <a:latin typeface="Expletus Sans" panose="02000000000000000000" pitchFamily="2" charset="0"/>
              </a:rPr>
              <a:t>COMMUNITIES &amp; HOUSING INVESTMENT CONSORTIUM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DC12D706-17E8-4776-AE18-24D66AE5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58" y="60960"/>
            <a:ext cx="1582881" cy="6116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F9743FE-1C30-46CA-99D9-CD0A7A4DBFA3}"/>
              </a:ext>
            </a:extLst>
          </p:cNvPr>
          <p:cNvSpPr txBox="1"/>
          <p:nvPr/>
        </p:nvSpPr>
        <p:spPr>
          <a:xfrm>
            <a:off x="220717" y="420043"/>
            <a:ext cx="818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Expletus Sans" panose="02000000000000000000" pitchFamily="2" charset="0"/>
              </a:rPr>
              <a:t>Dynamic Purchasing System (DPS)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6271D7F7-30CE-475E-A5DB-3BB5E5FEF1ED}"/>
              </a:ext>
            </a:extLst>
          </p:cNvPr>
          <p:cNvSpPr txBox="1">
            <a:spLocks/>
          </p:cNvSpPr>
          <p:nvPr/>
        </p:nvSpPr>
        <p:spPr>
          <a:xfrm>
            <a:off x="333313" y="1142706"/>
            <a:ext cx="10686140" cy="5950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A DPS is similar to a framework agreement, with three key exceptions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New contractors &amp; suppliers can join at anytime for free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No maximum duration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It is run as a completely electronic process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Compliant with Public Contracts Regulation 2015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Each DPS set up for defined requirement divided into </a:t>
            </a:r>
          </a:p>
          <a:p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        categories (lots) of works or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Authorities can join at any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Must run a further competition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Cost efficient procurement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Value for money through economies of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  <a:t>Access to a wider pool of eligible providers who are continuously checked and monitored</a:t>
            </a:r>
          </a:p>
          <a:p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br>
              <a:rPr lang="en-GB" sz="1200" dirty="0">
                <a:solidFill>
                  <a:srgbClr val="00692F"/>
                </a:solidFill>
                <a:latin typeface="+mn-lt"/>
                <a:ea typeface="Source Sans Pro" panose="020B0503030403020204" pitchFamily="34" charset="0"/>
              </a:rPr>
            </a:br>
            <a:endParaRPr lang="en-US" sz="1200" dirty="0">
              <a:solidFill>
                <a:srgbClr val="00692F"/>
              </a:solidFill>
              <a:latin typeface="+mn-lt"/>
              <a:ea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3D221-CC1D-4DF0-A386-C15F94ACE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320" y="1145850"/>
            <a:ext cx="4541914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81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E36DC64365542B96C66001D648054" ma:contentTypeVersion="16" ma:contentTypeDescription="Create a new document." ma:contentTypeScope="" ma:versionID="a5443fda32fe4cf3364085944de21fd3">
  <xsd:schema xmlns:xsd="http://www.w3.org/2001/XMLSchema" xmlns:xs="http://www.w3.org/2001/XMLSchema" xmlns:p="http://schemas.microsoft.com/office/2006/metadata/properties" xmlns:ns2="ec11f49d-ecb0-473c-addc-7c14192b6caa" xmlns:ns3="93b4da8f-ad78-4360-a70d-edf165abf6b8" targetNamespace="http://schemas.microsoft.com/office/2006/metadata/properties" ma:root="true" ma:fieldsID="9e81a9a285872f064833d51864519ae2" ns2:_="" ns3:_="">
    <xsd:import namespace="ec11f49d-ecb0-473c-addc-7c14192b6caa"/>
    <xsd:import namespace="93b4da8f-ad78-4360-a70d-edf165abf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1f49d-ecb0-473c-addc-7c14192b6c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80a3d85-97c0-4f2a-9f6e-ded5873b4f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4da8f-ad78-4360-a70d-edf165abf6b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0a7e8b-7f59-44a6-b172-c52e9be5be8d}" ma:internalName="TaxCatchAll" ma:showField="CatchAllData" ma:web="93b4da8f-ad78-4360-a70d-edf165abf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11f49d-ecb0-473c-addc-7c14192b6caa">
      <Terms xmlns="http://schemas.microsoft.com/office/infopath/2007/PartnerControls"/>
    </lcf76f155ced4ddcb4097134ff3c332f>
    <TaxCatchAll xmlns="93b4da8f-ad78-4360-a70d-edf165abf6b8" xsi:nil="true"/>
  </documentManagement>
</p:properties>
</file>

<file path=customXml/itemProps1.xml><?xml version="1.0" encoding="utf-8"?>
<ds:datastoreItem xmlns:ds="http://schemas.openxmlformats.org/officeDocument/2006/customXml" ds:itemID="{A20F8C1A-930E-4E6C-8235-BB82B279F187}"/>
</file>

<file path=customXml/itemProps2.xml><?xml version="1.0" encoding="utf-8"?>
<ds:datastoreItem xmlns:ds="http://schemas.openxmlformats.org/officeDocument/2006/customXml" ds:itemID="{7645294F-4D32-4987-9514-EF84D5D571CF}"/>
</file>

<file path=customXml/itemProps3.xml><?xml version="1.0" encoding="utf-8"?>
<ds:datastoreItem xmlns:ds="http://schemas.openxmlformats.org/officeDocument/2006/customXml" ds:itemID="{17FDA6A9-FF24-404D-8D23-385036C5207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4728</TotalTime>
  <Words>651</Words>
  <Application>Microsoft Office PowerPoint</Application>
  <PresentationFormat>Widescreen</PresentationFormat>
  <Paragraphs>180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Expletus Sans</vt:lpstr>
      <vt:lpstr>Lato</vt:lpstr>
      <vt:lpstr>Source Sans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WELSH RETROFIT</dc:title>
  <dc:creator>glen finch</dc:creator>
  <cp:lastModifiedBy>Penny Burhouse | Ventro Group</cp:lastModifiedBy>
  <cp:revision>28</cp:revision>
  <dcterms:created xsi:type="dcterms:W3CDTF">2021-06-07T09:42:01Z</dcterms:created>
  <dcterms:modified xsi:type="dcterms:W3CDTF">2022-09-13T15:51:36Z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0x010100797E36DC64365542B96C66001D648054</vt:lpwstr>
  </property>
  <property fmtid="{D5CDD505-2E9C-101B-9397-08002B2CF9AE}" pid="3" name="MediaServiceImageTags">
    <vt:lpwstr/>
  </property>
</Properties>
</file>